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18"/>
  </p:notesMasterIdLst>
  <p:sldIdLst>
    <p:sldId id="278" r:id="rId5"/>
    <p:sldId id="256" r:id="rId6"/>
    <p:sldId id="267" r:id="rId7"/>
    <p:sldId id="268" r:id="rId8"/>
    <p:sldId id="269" r:id="rId9"/>
    <p:sldId id="270" r:id="rId10"/>
    <p:sldId id="271" r:id="rId11"/>
    <p:sldId id="272" r:id="rId12"/>
    <p:sldId id="273" r:id="rId13"/>
    <p:sldId id="274" r:id="rId14"/>
    <p:sldId id="275" r:id="rId15"/>
    <p:sldId id="276" r:id="rId16"/>
    <p:sldId id="277" r:id="rId17"/>
  </p:sldIdLst>
  <p:sldSz cx="9144000" cy="6858000" type="screen4x3"/>
  <p:notesSz cx="6858000" cy="9144000"/>
  <p:custShowLst>
    <p:custShow name="Произвольный показ 1" id="0">
      <p:sldLst>
        <p:sld r:id="rId6"/>
        <p:sld r:id="rId7"/>
        <p:sld r:id="rId8"/>
        <p:sld r:id="rId9"/>
        <p:sld r:id="rId10"/>
        <p:sld r:id="rId11"/>
        <p:sld r:id="rId12"/>
        <p:sld r:id="rId13"/>
        <p:sld r:id="rId14"/>
        <p:sld r:id="rId15"/>
        <p:sld r:id="rId16"/>
      </p:sldLst>
    </p:custShow>
  </p:custShowLst>
  <p:defaultTextStyle>
    <a:defPPr>
      <a:defRPr lang="en-US"/>
    </a:defPPr>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9">
    <a:wholeTbl>
      <a:tcTxStyle>
        <a:fontRef idx="minor">
          <a:scrgbClr r="0" g="0" b="0"/>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fontRef idx="minor">
          <a:scrgbClr r="0" g="0" b="0"/>
        </a:fontRef>
        <a:schemeClr val="lt1"/>
      </a:tcTxStyle>
      <a:tcStyle>
        <a:tcBdr>
          <a:top>
            <a:ln w="38100" cmpd="sng">
              <a:solidFill>
                <a:schemeClr val="lt1"/>
              </a:solidFill>
            </a:ln>
          </a:top>
        </a:tcBdr>
        <a:fill>
          <a:solidFill>
            <a:schemeClr val="accent1"/>
          </a:solidFill>
        </a:fill>
      </a:tcStyle>
    </a:lastRow>
    <a:seCell>
      <a:tcStyle>
        <a:tcBdr/>
      </a:tcStyle>
    </a:seCell>
    <a:swCell>
      <a:tcStyle>
        <a:tcBdr/>
      </a:tcStyle>
    </a:swCell>
    <a:firstRow>
      <a:tcTxStyle b="on">
        <a:fontRef idx="minor">
          <a:scrgbClr r="0" g="0" b="0"/>
        </a:fontRef>
        <a:schemeClr val="lt1"/>
      </a:tcTxStyle>
      <a:tcStyle>
        <a:tcBdr>
          <a:bottom>
            <a:ln w="38100" cmpd="sng">
              <a:solidFill>
                <a:schemeClr val="lt1"/>
              </a:solidFill>
            </a:ln>
          </a:bottom>
        </a:tcBdr>
        <a:fill>
          <a:solidFill>
            <a:schemeClr val="accent1"/>
          </a:solid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704" autoAdjust="0"/>
  </p:normalViewPr>
  <p:slideViewPr>
    <p:cSldViewPr>
      <p:cViewPr varScale="1">
        <p:scale>
          <a:sx n="86" d="100"/>
          <a:sy n="86" d="100"/>
        </p:scale>
        <p:origin x="960"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rtlCol="0"/>
          <a:lstStyle>
            <a:lvl1pPr algn="r">
              <a:defRPr sz="1200"/>
            </a:lvl1pPr>
          </a:lstStyle>
          <a:p>
            <a:fld id="{F97678DB-3F8D-4CD0-BA77-3656CB4B8304}" type="datetimeFigureOut">
              <a:rPr lang="en-US" smtClean="0"/>
              <a:pPr/>
              <a:t>4/23/2020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lstStyle>
          <a:p>
            <a:fld id="{55A5A28D-BDB6-46FF-A1EF-D3D59E3A726F}" type="slidenum">
              <a:rPr lang="en-US" smtClean="0"/>
              <a:pPr/>
              <a:t>‹#›</a:t>
            </a:fld>
            <a:endParaRPr lang="en-US"/>
          </a:p>
        </p:txBody>
      </p:sp>
    </p:spTree>
    <p:extLst>
      <p:ext uri="{BB962C8B-B14F-4D97-AF65-F5344CB8AC3E}">
        <p14:creationId xmlns:p14="http://schemas.microsoft.com/office/powerpoint/2010/main" val="3887511668"/>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ru-RU" noProof="0" dirty="0"/>
          </a:p>
        </p:txBody>
      </p:sp>
      <p:sp>
        <p:nvSpPr>
          <p:cNvPr id="4" name="Slide Number Placeholder 3"/>
          <p:cNvSpPr>
            <a:spLocks noGrp="1"/>
          </p:cNvSpPr>
          <p:nvPr>
            <p:ph type="sldNum" sz="quarter" idx="10"/>
          </p:nvPr>
        </p:nvSpPr>
        <p:spPr/>
        <p:txBody>
          <a:bodyPr/>
          <a:lstStyle/>
          <a:p>
            <a:fld id="{55A5A28D-BDB6-46FF-A1EF-D3D59E3A726F}" type="slidenum">
              <a:rPr lang="en-US" smtClean="0"/>
              <a:pPr/>
              <a:t>2</a:t>
            </a:fld>
            <a:endParaRPr lang="en-US"/>
          </a:p>
        </p:txBody>
      </p:sp>
    </p:spTree>
    <p:extLst>
      <p:ext uri="{BB962C8B-B14F-4D97-AF65-F5344CB8AC3E}">
        <p14:creationId xmlns:p14="http://schemas.microsoft.com/office/powerpoint/2010/main" val="39574587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00166" y="3357562"/>
            <a:ext cx="5572164" cy="1143008"/>
          </a:xfrm>
          <a:custGeom>
            <a:avLst/>
            <a:gdLst>
              <a:gd name="connsiteX0" fmla="*/ 0 w 5572164"/>
              <a:gd name="connsiteY0" fmla="*/ 0 h 1143008"/>
              <a:gd name="connsiteX1" fmla="*/ 5572164 w 5572164"/>
              <a:gd name="connsiteY1" fmla="*/ 0 h 1143008"/>
              <a:gd name="connsiteX2" fmla="*/ 5572164 w 5572164"/>
              <a:gd name="connsiteY2" fmla="*/ 1143008 h 1143008"/>
              <a:gd name="connsiteX3" fmla="*/ 0 w 5572164"/>
              <a:gd name="connsiteY3" fmla="*/ 1143008 h 1143008"/>
              <a:gd name="connsiteX4" fmla="*/ 0 w 5572164"/>
              <a:gd name="connsiteY4" fmla="*/ 0 h 1143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2164" h="1143008">
                <a:moveTo>
                  <a:pt x="0" y="0"/>
                </a:moveTo>
                <a:lnTo>
                  <a:pt x="5572164" y="0"/>
                </a:lnTo>
                <a:lnTo>
                  <a:pt x="5572164" y="1143008"/>
                </a:lnTo>
                <a:lnTo>
                  <a:pt x="0" y="1143008"/>
                </a:lnTo>
                <a:lnTo>
                  <a:pt x="0" y="0"/>
                </a:lnTo>
                <a:close/>
              </a:path>
            </a:pathLst>
          </a:custGeom>
          <a:ln>
            <a:noFill/>
          </a:ln>
        </p:spPr>
        <p:txBody>
          <a:bodyPr/>
          <a:lstStyle>
            <a:lvl1pPr algn="ctr">
              <a:defRPr sz="3600" cap="all" baseline="0">
                <a:effectLst>
                  <a:outerShdw blurRad="254000" algn="tl" rotWithShape="0">
                    <a:srgbClr val="000000">
                      <a:alpha val="43137"/>
                    </a:srgbClr>
                  </a:outerShdw>
                </a:effectLst>
              </a:defRPr>
            </a:lvl1pPr>
          </a:lstStyle>
          <a:p>
            <a:r>
              <a:rPr lang="ru-RU"/>
              <a:t>Образец заголовка</a:t>
            </a:r>
            <a:endParaRPr lang="en-US"/>
          </a:p>
        </p:txBody>
      </p:sp>
      <p:sp>
        <p:nvSpPr>
          <p:cNvPr id="3" name="Subtitle 2"/>
          <p:cNvSpPr>
            <a:spLocks noGrp="1"/>
          </p:cNvSpPr>
          <p:nvPr>
            <p:ph type="subTitle" idx="1"/>
          </p:nvPr>
        </p:nvSpPr>
        <p:spPr>
          <a:xfrm>
            <a:off x="857224" y="6000768"/>
            <a:ext cx="7772400" cy="642942"/>
          </a:xfrm>
        </p:spPr>
        <p:txBody>
          <a:bodyPr/>
          <a:lstStyle>
            <a:lvl1pPr marL="0" indent="0" algn="ctr">
              <a:buNone/>
              <a:defRPr sz="1600">
                <a:solidFill>
                  <a:srgbClr val="000066"/>
                </a:solidFill>
                <a:effectLst/>
                <a:latin typeface="Segoe"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22B01318-6ABD-4BDD-BBB0-D5B124F36B42}" type="datetimeFigureOut">
              <a:rPr lang="en-US" smtClean="0"/>
              <a:pPr/>
              <a:t>4/23/2020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D56ECA-4C16-4208-B374-27591EF545A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2000" y="3505200"/>
            <a:ext cx="7772400" cy="1362075"/>
          </a:xfrm>
        </p:spPr>
        <p:txBody>
          <a:bodyPr anchor="b" anchorCtr="0"/>
          <a:lstStyle>
            <a:lvl1pPr algn="l">
              <a:defRPr sz="3600" b="0" cap="all" baseline="0">
                <a:effectLst>
                  <a:outerShdw blurRad="254000" algn="tl" rotWithShape="0">
                    <a:srgbClr val="000000">
                      <a:alpha val="43137"/>
                    </a:srgbClr>
                  </a:outerShdw>
                </a:effectLst>
              </a:defRPr>
            </a:lvl1pPr>
          </a:lstStyle>
          <a:p>
            <a:r>
              <a:rPr lang="ru-RU"/>
              <a:t>Образец заголовка</a:t>
            </a:r>
            <a:endParaRPr lang="en-US"/>
          </a:p>
        </p:txBody>
      </p:sp>
      <p:sp>
        <p:nvSpPr>
          <p:cNvPr id="3" name="Text Placeholder 2"/>
          <p:cNvSpPr>
            <a:spLocks noGrp="1"/>
          </p:cNvSpPr>
          <p:nvPr>
            <p:ph type="body" idx="1"/>
          </p:nvPr>
        </p:nvSpPr>
        <p:spPr>
          <a:xfrm>
            <a:off x="762000" y="4876801"/>
            <a:ext cx="7772400" cy="1042987"/>
          </a:xfrm>
        </p:spPr>
        <p:txBody>
          <a:bodyPr anchor="t" anchorCtr="0"/>
          <a:lstStyle>
            <a:lvl1pPr marL="0" indent="0">
              <a:buNone/>
              <a:defRPr sz="1600">
                <a:solidFill>
                  <a:schemeClr val="accent6">
                    <a:shade val="1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Date Placeholder 4"/>
          <p:cNvSpPr>
            <a:spLocks noGrp="1"/>
          </p:cNvSpPr>
          <p:nvPr>
            <p:ph type="dt" sz="half" idx="10"/>
          </p:nvPr>
        </p:nvSpPr>
        <p:spPr/>
        <p:txBody>
          <a:bodyPr/>
          <a:lstStyle/>
          <a:p>
            <a:fld id="{22B01318-6ABD-4BDD-BBB0-D5B124F36B42}" type="datetimeFigureOut">
              <a:rPr lang="en-US" smtClean="0"/>
              <a:pPr/>
              <a:t>4/23/2020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D56ECA-4C16-4208-B374-27591EF545A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7" name="Date Placeholder 6"/>
          <p:cNvSpPr>
            <a:spLocks noGrp="1"/>
          </p:cNvSpPr>
          <p:nvPr>
            <p:ph type="dt" sz="half" idx="10"/>
          </p:nvPr>
        </p:nvSpPr>
        <p:spPr/>
        <p:txBody>
          <a:bodyPr/>
          <a:lstStyle/>
          <a:p>
            <a:fld id="{22B01318-6ABD-4BDD-BBB0-D5B124F36B42}" type="datetimeFigureOut">
              <a:rPr lang="en-US" smtClean="0"/>
              <a:pPr/>
              <a:t>4/23/2020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2D56ECA-4C16-4208-B374-27591EF545A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Date Placeholder 2"/>
          <p:cNvSpPr>
            <a:spLocks noGrp="1"/>
          </p:cNvSpPr>
          <p:nvPr>
            <p:ph type="dt" sz="half" idx="10"/>
          </p:nvPr>
        </p:nvSpPr>
        <p:spPr/>
        <p:txBody>
          <a:bodyPr/>
          <a:lstStyle/>
          <a:p>
            <a:fld id="{22B01318-6ABD-4BDD-BBB0-D5B124F36B42}" type="datetimeFigureOut">
              <a:rPr lang="en-US" smtClean="0"/>
              <a:pPr/>
              <a:t>4/23/2020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2D56ECA-4C16-4208-B374-27591EF545A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B01318-6ABD-4BDD-BBB0-D5B124F36B42}" type="datetimeFigureOut">
              <a:rPr lang="en-US" smtClean="0"/>
              <a:pPr/>
              <a:t>4/23/2020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2D56ECA-4C16-4208-B374-27591EF545A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22B01318-6ABD-4BDD-BBB0-D5B124F36B42}" type="datetimeFigureOut">
              <a:rPr lang="en-US" smtClean="0"/>
              <a:pPr/>
              <a:t>4/23/2020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D56ECA-4C16-4208-B374-27591EF545A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22B01318-6ABD-4BDD-BBB0-D5B124F36B42}" type="datetimeFigureOut">
              <a:rPr lang="en-US" smtClean="0"/>
              <a:pPr/>
              <a:t>4/23/2020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D56ECA-4C16-4208-B374-27591EF545A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2976" y="214290"/>
            <a:ext cx="7543824" cy="844533"/>
          </a:xfrm>
          <a:prstGeom prst="rect">
            <a:avLst/>
          </a:prstGeom>
        </p:spPr>
        <p:txBody>
          <a:bodyPr vert="horz" rtlCol="0" anchor="b" anchorCtr="0">
            <a:normAutofit/>
          </a:bodyPr>
          <a:lstStyle/>
          <a:p>
            <a:r>
              <a:rPr lang="ru-RU"/>
              <a:t>Образец заголовка</a:t>
            </a:r>
            <a:endParaRPr lang="en-US" dirty="0"/>
          </a:p>
        </p:txBody>
      </p:sp>
      <p:sp>
        <p:nvSpPr>
          <p:cNvPr id="3" name="Text Placeholder 2"/>
          <p:cNvSpPr>
            <a:spLocks noGrp="1"/>
          </p:cNvSpPr>
          <p:nvPr>
            <p:ph type="body" idx="1"/>
          </p:nvPr>
        </p:nvSpPr>
        <p:spPr>
          <a:xfrm>
            <a:off x="457200" y="1514476"/>
            <a:ext cx="8229600" cy="4611688"/>
          </a:xfrm>
          <a:prstGeom prst="rect">
            <a:avLst/>
          </a:prstGeom>
        </p:spPr>
        <p:txBody>
          <a:bodyPr vert="horz"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457200" y="6392636"/>
            <a:ext cx="2133600" cy="365125"/>
          </a:xfrm>
          <a:prstGeom prst="rect">
            <a:avLst/>
          </a:prstGeom>
        </p:spPr>
        <p:txBody>
          <a:bodyPr vert="horz" rtlCol="0" anchor="ctr"/>
          <a:lstStyle>
            <a:lvl1pPr algn="l">
              <a:defRPr sz="1200">
                <a:solidFill>
                  <a:schemeClr val="bg1"/>
                </a:solidFill>
              </a:defRPr>
            </a:lvl1pPr>
          </a:lstStyle>
          <a:p>
            <a:fld id="{22B01318-6ABD-4BDD-BBB0-D5B124F36B42}" type="datetimeFigureOut">
              <a:rPr lang="en-US" smtClean="0">
                <a:solidFill>
                  <a:schemeClr val="bg1"/>
                </a:solidFill>
              </a:rPr>
              <a:pPr/>
              <a:t>4/23/2020</a:t>
            </a:fld>
            <a:endParaRPr lang="en-US">
              <a:solidFill>
                <a:schemeClr val="bg1"/>
              </a:solidFill>
            </a:endParaRPr>
          </a:p>
        </p:txBody>
      </p:sp>
      <p:sp>
        <p:nvSpPr>
          <p:cNvPr id="5" name="Footer Placeholder 4"/>
          <p:cNvSpPr>
            <a:spLocks noGrp="1"/>
          </p:cNvSpPr>
          <p:nvPr>
            <p:ph type="ftr" sz="quarter" idx="3"/>
          </p:nvPr>
        </p:nvSpPr>
        <p:spPr>
          <a:xfrm>
            <a:off x="3124200" y="6392636"/>
            <a:ext cx="2895600" cy="365125"/>
          </a:xfrm>
          <a:prstGeom prst="rect">
            <a:avLst/>
          </a:prstGeom>
        </p:spPr>
        <p:txBody>
          <a:bodyPr vert="horz" rtlCol="0" anchor="ctr"/>
          <a:lstStyle>
            <a:lvl1pPr algn="ctr">
              <a:defRPr sz="1200">
                <a:solidFill>
                  <a:schemeClr val="bg1"/>
                </a:solidFill>
              </a:defRPr>
            </a:lvl1pPr>
          </a:lstStyle>
          <a:p>
            <a:endParaRPr lang="en-US">
              <a:solidFill>
                <a:schemeClr val="bg1"/>
              </a:solidFill>
            </a:endParaRPr>
          </a:p>
        </p:txBody>
      </p:sp>
      <p:sp>
        <p:nvSpPr>
          <p:cNvPr id="6" name="Slide Number Placeholder 5"/>
          <p:cNvSpPr>
            <a:spLocks noGrp="1"/>
          </p:cNvSpPr>
          <p:nvPr>
            <p:ph type="sldNum" sz="quarter" idx="4"/>
          </p:nvPr>
        </p:nvSpPr>
        <p:spPr>
          <a:xfrm>
            <a:off x="6553200" y="6392636"/>
            <a:ext cx="2133600" cy="365125"/>
          </a:xfrm>
          <a:prstGeom prst="rect">
            <a:avLst/>
          </a:prstGeom>
        </p:spPr>
        <p:txBody>
          <a:bodyPr vert="horz" rtlCol="0" anchor="ctr"/>
          <a:lstStyle>
            <a:lvl1pPr algn="r">
              <a:defRPr sz="1200">
                <a:solidFill>
                  <a:schemeClr val="bg1"/>
                </a:solidFill>
              </a:defRPr>
            </a:lvl1pPr>
          </a:lstStyle>
          <a:p>
            <a:fld id="{62D56ECA-4C16-4208-B374-27591EF545A3}" type="slidenum">
              <a:rPr lang="en-US" smtClean="0">
                <a:solidFill>
                  <a:schemeClr val="bg1"/>
                </a:solidFill>
              </a:rPr>
              <a:pPr/>
              <a:t>‹#›</a:t>
            </a:fld>
            <a:endParaRPr lang="en-US">
              <a:solidFill>
                <a:schemeClr val="bg1"/>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ctr" rtl="0" eaLnBrk="1" latinLnBrk="0" hangingPunct="1">
        <a:spcBef>
          <a:spcPct val="0"/>
        </a:spcBef>
        <a:buNone/>
        <a:defRPr sz="3600" kern="1200" cap="none" baseline="0">
          <a:solidFill>
            <a:srgbClr val="FF0000"/>
          </a:solidFill>
          <a:effectLst>
            <a:outerShdw blurRad="38100" dist="38100" dir="2700000" algn="tl">
              <a:srgbClr val="000000">
                <a:alpha val="43137"/>
              </a:srgbClr>
            </a:outerShdw>
          </a:effectLst>
          <a:latin typeface="Segoe Semibold" pitchFamily="34" charset="0"/>
          <a:ea typeface="+mj-ea"/>
          <a:cs typeface="+mj-cs"/>
        </a:defRPr>
      </a:lvl1pPr>
    </p:titleStyle>
    <p:bodyStyle>
      <a:lvl1pPr marL="342900" indent="-342900" algn="l" rtl="0" eaLnBrk="1" latinLnBrk="0" hangingPunct="1">
        <a:spcBef>
          <a:spcPct val="20000"/>
        </a:spcBef>
        <a:buFont typeface="Arial"/>
        <a:buChar char="•"/>
        <a:defRPr sz="2800" kern="1200">
          <a:solidFill>
            <a:srgbClr val="000066"/>
          </a:solidFill>
          <a:latin typeface="Segoe" pitchFamily="34" charset="0"/>
          <a:ea typeface="+mn-ea"/>
          <a:cs typeface="+mn-cs"/>
        </a:defRPr>
      </a:lvl1pPr>
      <a:lvl2pPr marL="742950" indent="-285750" algn="l" rtl="0" eaLnBrk="1" latinLnBrk="0" hangingPunct="1">
        <a:spcBef>
          <a:spcPct val="20000"/>
        </a:spcBef>
        <a:buFont typeface="Arial"/>
        <a:buChar char="–"/>
        <a:defRPr sz="2400" kern="1200">
          <a:solidFill>
            <a:srgbClr val="000066"/>
          </a:solidFill>
          <a:latin typeface="Segoe" pitchFamily="34" charset="0"/>
          <a:ea typeface="+mn-ea"/>
          <a:cs typeface="+mn-cs"/>
        </a:defRPr>
      </a:lvl2pPr>
      <a:lvl3pPr marL="1143000" indent="-228600" algn="l" rtl="0" eaLnBrk="1" latinLnBrk="0" hangingPunct="1">
        <a:spcBef>
          <a:spcPct val="20000"/>
        </a:spcBef>
        <a:buFont typeface="Arial"/>
        <a:buChar char="•"/>
        <a:defRPr sz="2000" kern="1200">
          <a:solidFill>
            <a:srgbClr val="000066"/>
          </a:solidFill>
          <a:latin typeface="Segoe" pitchFamily="34" charset="0"/>
          <a:ea typeface="+mn-ea"/>
          <a:cs typeface="+mn-cs"/>
        </a:defRPr>
      </a:lvl3pPr>
      <a:lvl4pPr marL="1600200" indent="-228600" algn="l" rtl="0" eaLnBrk="1" latinLnBrk="0" hangingPunct="1">
        <a:spcBef>
          <a:spcPct val="20000"/>
        </a:spcBef>
        <a:buFont typeface="Arial"/>
        <a:buChar char="–"/>
        <a:defRPr sz="1800" kern="1200">
          <a:solidFill>
            <a:srgbClr val="000066"/>
          </a:solidFill>
          <a:latin typeface="Segoe" pitchFamily="34" charset="0"/>
          <a:ea typeface="+mn-ea"/>
          <a:cs typeface="+mn-cs"/>
        </a:defRPr>
      </a:lvl4pPr>
      <a:lvl5pPr marL="2057400" indent="-228600" algn="l" rtl="0" eaLnBrk="1" latinLnBrk="0" hangingPunct="1">
        <a:spcBef>
          <a:spcPct val="20000"/>
        </a:spcBef>
        <a:buFont typeface="Arial"/>
        <a:buChar char="»"/>
        <a:defRPr sz="1800" kern="1200">
          <a:solidFill>
            <a:srgbClr val="000066"/>
          </a:solidFill>
          <a:latin typeface="Segoe" pitchFamily="34" charset="0"/>
          <a:ea typeface="+mn-ea"/>
          <a:cs typeface="+mn-cs"/>
        </a:defRPr>
      </a:lvl5pPr>
      <a:lvl6pPr marL="2514600" indent="-228600" algn="l"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sz="2000" kern="120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hyperlink" Target="https://ru.wikipedia.org/wiki/%D0%A1%D1%82%D0%B0%D0%BB%D0%B8%D0%BD%D0%B3%D1%80%D0%B0%D0%B4%D1%81%D0%BA%D0%B0%D1%8F_%D0%B1%D0%B8%D1%82%D0%B2%D0%B0" TargetMode="External"/><Relationship Id="rId2" Type="http://schemas.openxmlformats.org/officeDocument/2006/relationships/hyperlink" Target="https://ru.wikipedia.org/wiki/%D0%9A%D1%80%D0%B0%D1%81%D0%BD%D1%8B%D0%B9_%D0%9E%D0%BA%D1%82%D1%8F%D0%B1%D1%80%D1%8C_(%D0%B7%D0%B0%D0%B2%D0%BE%D0%B4)" TargetMode="External"/><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3688" y="1196752"/>
            <a:ext cx="5328592" cy="4176464"/>
          </a:xfrm>
          <a:prstGeom prst="rect">
            <a:avLst/>
          </a:prstGeom>
        </p:spPr>
      </p:pic>
    </p:spTree>
    <p:extLst>
      <p:ext uri="{BB962C8B-B14F-4D97-AF65-F5344CB8AC3E}">
        <p14:creationId xmlns:p14="http://schemas.microsoft.com/office/powerpoint/2010/main" val="24382023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ctrTitle"/>
          </p:nvPr>
        </p:nvSpPr>
        <p:spPr>
          <a:xfrm>
            <a:off x="1785918" y="332656"/>
            <a:ext cx="5572164" cy="1008112"/>
          </a:xfrm>
        </p:spPr>
        <p:txBody>
          <a:bodyPr>
            <a:normAutofit fontScale="90000"/>
          </a:bodyPr>
          <a:lstStyle/>
          <a:p>
            <a:r>
              <a:rPr lang="ru-RU" dirty="0"/>
              <a:t>Они Защищали Родину.</a:t>
            </a:r>
            <a:endParaRPr lang="en-US" dirty="0"/>
          </a:p>
        </p:txBody>
      </p:sp>
      <p:sp>
        <p:nvSpPr>
          <p:cNvPr id="3" name="Rectangle 2"/>
          <p:cNvSpPr>
            <a:spLocks noGrp="1"/>
          </p:cNvSpPr>
          <p:nvPr>
            <p:ph type="subTitle" idx="1"/>
          </p:nvPr>
        </p:nvSpPr>
        <p:spPr>
          <a:xfrm>
            <a:off x="395536" y="1628800"/>
            <a:ext cx="7772400" cy="5328592"/>
          </a:xfrm>
        </p:spPr>
        <p:txBody>
          <a:bodyPr>
            <a:normAutofit fontScale="92500" lnSpcReduction="10000"/>
          </a:bodyPr>
          <a:lstStyle/>
          <a:p>
            <a:pPr>
              <a:lnSpc>
                <a:spcPct val="200000"/>
              </a:lnSpc>
            </a:pPr>
            <a:r>
              <a:rPr lang="ru-RU" dirty="0"/>
              <a:t>Россия-моя Родина! И так сложилось, что наша Великая держава участвовала в одной из самых кровопролитных войн Мира, унесших миллионы жизней. И не было бы сейчас Российской Федерации, если бы не герои Великой Отечественной Войны. Их было много, о них обо всех не рассказать, некоторые еще живы и мы их почитаем! </a:t>
            </a:r>
          </a:p>
          <a:p>
            <a:pPr>
              <a:lnSpc>
                <a:spcPct val="200000"/>
              </a:lnSpc>
            </a:pPr>
            <a:endParaRPr lang="ru-RU" dirty="0"/>
          </a:p>
          <a:p>
            <a:pPr>
              <a:lnSpc>
                <a:spcPct val="200000"/>
              </a:lnSpc>
            </a:pPr>
            <a:r>
              <a:rPr lang="ru-RU" dirty="0"/>
              <a:t>Чтоб снова на земной планете</a:t>
            </a:r>
          </a:p>
          <a:p>
            <a:pPr>
              <a:lnSpc>
                <a:spcPct val="200000"/>
              </a:lnSpc>
            </a:pPr>
            <a:r>
              <a:rPr lang="ru-RU" dirty="0"/>
              <a:t>Не повторилось той войны,</a:t>
            </a:r>
          </a:p>
          <a:p>
            <a:pPr>
              <a:lnSpc>
                <a:spcPct val="200000"/>
              </a:lnSpc>
            </a:pPr>
            <a:r>
              <a:rPr lang="ru-RU" dirty="0"/>
              <a:t>Нам нужно, чтобы наши дети</a:t>
            </a:r>
          </a:p>
          <a:p>
            <a:pPr>
              <a:lnSpc>
                <a:spcPct val="200000"/>
              </a:lnSpc>
            </a:pPr>
            <a:r>
              <a:rPr lang="ru-RU" dirty="0"/>
              <a:t>Об этом помнили, как мы.</a:t>
            </a:r>
          </a:p>
          <a:p>
            <a:pPr algn="r">
              <a:lnSpc>
                <a:spcPct val="200000"/>
              </a:lnSpc>
            </a:pPr>
            <a:r>
              <a:rPr lang="ru-RU" dirty="0"/>
              <a:t>Ю. Воронов</a:t>
            </a:r>
          </a:p>
          <a:p>
            <a:pPr>
              <a:lnSpc>
                <a:spcPct val="200000"/>
              </a:lnSpc>
            </a:pPr>
            <a:endParaRPr lang="en-US" dirty="0"/>
          </a:p>
        </p:txBody>
      </p:sp>
      <p:pic>
        <p:nvPicPr>
          <p:cNvPr id="4" name="Марк Бернес - Журавли">
            <a:hlinkClick r:id="" action="ppaction://media"/>
            <a:extLst>
              <a:ext uri="{FF2B5EF4-FFF2-40B4-BE49-F238E27FC236}">
                <a16:creationId xmlns:a16="http://schemas.microsoft.com/office/drawing/2014/main" xmlns="" id="{9C077D6A-A5E8-493A-A8C3-460E35EB6A0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6416" y="5445224"/>
            <a:ext cx="487363" cy="48736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400" advTm="31711">
        <p14:reveal/>
      </p:transition>
    </mc:Choice>
    <mc:Fallback xmlns="">
      <p:transition spd="slow" advTm="3171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11" showWhenStopped="0">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A0DD5BD-8AE8-4B7A-9A5B-D8D334895A9A}"/>
              </a:ext>
            </a:extLst>
          </p:cNvPr>
          <p:cNvSpPr>
            <a:spLocks noGrp="1"/>
          </p:cNvSpPr>
          <p:nvPr>
            <p:ph type="title"/>
          </p:nvPr>
        </p:nvSpPr>
        <p:spPr>
          <a:xfrm>
            <a:off x="179512" y="404664"/>
            <a:ext cx="8066856" cy="2329755"/>
          </a:xfrm>
        </p:spPr>
        <p:txBody>
          <a:bodyPr>
            <a:normAutofit fontScale="90000"/>
          </a:bodyPr>
          <a:lstStyle/>
          <a:p>
            <a:pPr algn="ctr"/>
            <a:r>
              <a:rPr lang="ru-RU" sz="2800" cap="none" dirty="0">
                <a:solidFill>
                  <a:srgbClr val="002060"/>
                </a:solidFill>
                <a:effectLst/>
              </a:rPr>
              <a:t>Много городов России признаны Городами-героями, я живу в одном из них. </a:t>
            </a:r>
            <a:br>
              <a:rPr lang="ru-RU" sz="2800" cap="none" dirty="0">
                <a:solidFill>
                  <a:srgbClr val="002060"/>
                </a:solidFill>
                <a:effectLst/>
              </a:rPr>
            </a:br>
            <a:r>
              <a:rPr lang="ru-RU" sz="2800" cap="none" dirty="0">
                <a:solidFill>
                  <a:srgbClr val="002060"/>
                </a:solidFill>
                <a:effectLst/>
              </a:rPr>
              <a:t>Город-герой Волгоград (Сталинград). </a:t>
            </a:r>
            <a:br>
              <a:rPr lang="ru-RU" sz="2800" cap="none" dirty="0">
                <a:solidFill>
                  <a:srgbClr val="002060"/>
                </a:solidFill>
                <a:effectLst/>
              </a:rPr>
            </a:br>
            <a:r>
              <a:rPr lang="ru-RU" sz="2800" cap="none" dirty="0">
                <a:solidFill>
                  <a:srgbClr val="002060"/>
                </a:solidFill>
                <a:effectLst/>
              </a:rPr>
              <a:t>В своей презентации я хочу рассказать о героях, которые защищали наш город 17 июля 1942 года – 2 февраля 1943 года.</a:t>
            </a:r>
          </a:p>
        </p:txBody>
      </p:sp>
      <p:sp>
        <p:nvSpPr>
          <p:cNvPr id="3" name="Текст 2">
            <a:extLst>
              <a:ext uri="{FF2B5EF4-FFF2-40B4-BE49-F238E27FC236}">
                <a16:creationId xmlns:a16="http://schemas.microsoft.com/office/drawing/2014/main" xmlns="" id="{25324922-9B3D-46CC-ADCD-A0EA4BE52B18}"/>
              </a:ext>
            </a:extLst>
          </p:cNvPr>
          <p:cNvSpPr>
            <a:spLocks noGrp="1"/>
          </p:cNvSpPr>
          <p:nvPr>
            <p:ph type="body" idx="1"/>
          </p:nvPr>
        </p:nvSpPr>
        <p:spPr>
          <a:xfrm>
            <a:off x="395536" y="3717032"/>
            <a:ext cx="8066856" cy="2664296"/>
          </a:xfrm>
        </p:spPr>
        <p:txBody>
          <a:bodyPr>
            <a:normAutofit/>
          </a:bodyPr>
          <a:lstStyle/>
          <a:p>
            <a:r>
              <a:rPr lang="ru-RU" b="1" dirty="0"/>
              <a:t>Михаил </a:t>
            </a:r>
            <a:r>
              <a:rPr lang="ru-RU" b="1" dirty="0" err="1"/>
              <a:t>Паникаха</a:t>
            </a:r>
            <a:r>
              <a:rPr lang="ru-RU" b="1" dirty="0"/>
              <a:t> ( 1914-1942)</a:t>
            </a:r>
          </a:p>
          <a:p>
            <a:r>
              <a:rPr lang="ru-RU" b="1" dirty="0"/>
              <a:t>Яков Павлов (1917-1981)</a:t>
            </a:r>
          </a:p>
          <a:p>
            <a:r>
              <a:rPr lang="ru-RU" b="1" dirty="0"/>
              <a:t>Миша Романов (1929-1942)</a:t>
            </a:r>
          </a:p>
          <a:p>
            <a:r>
              <a:rPr lang="ru-RU" b="1" dirty="0"/>
              <a:t>Саша Филиппов (1925-1942)</a:t>
            </a:r>
          </a:p>
          <a:p>
            <a:r>
              <a:rPr lang="ru-RU" b="1" dirty="0"/>
              <a:t>Николай Сердюков (1924—1943)</a:t>
            </a:r>
          </a:p>
          <a:p>
            <a:r>
              <a:rPr lang="ru-RU" b="1" dirty="0"/>
              <a:t>Гуля Королева (1922 – 1942)</a:t>
            </a:r>
          </a:p>
          <a:p>
            <a:r>
              <a:rPr lang="ru-RU" b="1" dirty="0"/>
              <a:t>Николай Рухлин (1925-1943)</a:t>
            </a:r>
          </a:p>
          <a:p>
            <a:r>
              <a:rPr lang="ru-RU" b="1" dirty="0"/>
              <a:t>Герои–летчики разбившиеся под селом Песчанка</a:t>
            </a:r>
          </a:p>
        </p:txBody>
      </p:sp>
    </p:spTree>
    <p:extLst>
      <p:ext uri="{BB962C8B-B14F-4D97-AF65-F5344CB8AC3E}">
        <p14:creationId xmlns:p14="http://schemas.microsoft.com/office/powerpoint/2010/main" val="3818138553"/>
      </p:ext>
    </p:extLst>
  </p:cSld>
  <p:clrMapOvr>
    <a:masterClrMapping/>
  </p:clrMapOvr>
  <mc:AlternateContent xmlns:mc="http://schemas.openxmlformats.org/markup-compatibility/2006" xmlns:p14="http://schemas.microsoft.com/office/powerpoint/2010/main">
    <mc:Choice Requires="p14">
      <p:transition spd="slow" p14:dur="3400" advTm="30556">
        <p14:reveal/>
      </p:transition>
    </mc:Choice>
    <mc:Fallback xmlns="">
      <p:transition spd="slow" advTm="30556">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ECF29D8-22B4-4465-9FF3-FF4C0D12076F}"/>
              </a:ext>
            </a:extLst>
          </p:cNvPr>
          <p:cNvSpPr>
            <a:spLocks noGrp="1"/>
          </p:cNvSpPr>
          <p:nvPr>
            <p:ph type="ctrTitle"/>
          </p:nvPr>
        </p:nvSpPr>
        <p:spPr>
          <a:xfrm>
            <a:off x="251520" y="260648"/>
            <a:ext cx="5472608" cy="360040"/>
          </a:xfrm>
        </p:spPr>
        <p:txBody>
          <a:bodyPr>
            <a:noAutofit/>
          </a:bodyPr>
          <a:lstStyle/>
          <a:p>
            <a:pPr lvl="0" algn="l">
              <a:spcBef>
                <a:spcPct val="20000"/>
              </a:spcBef>
            </a:pPr>
            <a:r>
              <a:rPr lang="ru-RU" sz="2800" b="1" cap="none" dirty="0">
                <a:solidFill>
                  <a:srgbClr val="E8B7B7">
                    <a:shade val="10000"/>
                  </a:srgbClr>
                </a:solidFill>
                <a:effectLst/>
                <a:ea typeface="+mn-ea"/>
                <a:cs typeface="+mn-cs"/>
              </a:rPr>
              <a:t>Михаил </a:t>
            </a:r>
            <a:r>
              <a:rPr lang="ru-RU" sz="2800" b="1" cap="none" dirty="0" err="1">
                <a:solidFill>
                  <a:srgbClr val="E8B7B7">
                    <a:shade val="10000"/>
                  </a:srgbClr>
                </a:solidFill>
                <a:effectLst/>
                <a:ea typeface="+mn-ea"/>
                <a:cs typeface="+mn-cs"/>
              </a:rPr>
              <a:t>Паникаха</a:t>
            </a:r>
            <a:endParaRPr lang="ru-RU" sz="2800" b="1" cap="none" dirty="0">
              <a:solidFill>
                <a:srgbClr val="E8B7B7">
                  <a:shade val="10000"/>
                </a:srgbClr>
              </a:solidFill>
              <a:effectLst/>
              <a:ea typeface="+mn-ea"/>
              <a:cs typeface="+mn-cs"/>
            </a:endParaRPr>
          </a:p>
        </p:txBody>
      </p:sp>
      <p:sp>
        <p:nvSpPr>
          <p:cNvPr id="3" name="Подзаголовок 2">
            <a:extLst>
              <a:ext uri="{FF2B5EF4-FFF2-40B4-BE49-F238E27FC236}">
                <a16:creationId xmlns:a16="http://schemas.microsoft.com/office/drawing/2014/main" xmlns="" id="{FB43088D-EE59-4EFA-83A3-FE385B8F4BB5}"/>
              </a:ext>
            </a:extLst>
          </p:cNvPr>
          <p:cNvSpPr>
            <a:spLocks noGrp="1"/>
          </p:cNvSpPr>
          <p:nvPr>
            <p:ph type="subTitle" idx="1"/>
          </p:nvPr>
        </p:nvSpPr>
        <p:spPr>
          <a:xfrm>
            <a:off x="146970" y="3525983"/>
            <a:ext cx="5830860" cy="3287393"/>
          </a:xfrm>
        </p:spPr>
        <p:txBody>
          <a:bodyPr>
            <a:normAutofit fontScale="85000" lnSpcReduction="20000"/>
          </a:bodyPr>
          <a:lstStyle/>
          <a:p>
            <a:pPr algn="l"/>
            <a:r>
              <a:rPr lang="ru-RU" dirty="0"/>
              <a:t>Во время Великой Отечественной Войны (март 1942 года) по его собственной просьбе был направлен в Сталинград и зачислен в 883-й стрелковый полк 193-й стрелковой дивизии 62-й армии красноармейцем-бронебойщиком, хотя форму матроса не снимал.</a:t>
            </a:r>
          </a:p>
          <a:p>
            <a:pPr algn="l"/>
            <a:endParaRPr lang="ru-RU" dirty="0"/>
          </a:p>
          <a:p>
            <a:pPr algn="l"/>
            <a:r>
              <a:rPr lang="ru-RU" dirty="0"/>
              <a:t>Подвиг</a:t>
            </a:r>
          </a:p>
          <a:p>
            <a:pPr algn="l"/>
            <a:r>
              <a:rPr lang="ru-RU" dirty="0"/>
              <a:t>2 октября 1942 года в бою при защите завода «Красный Октябрь» красноармеец Михаил </a:t>
            </a:r>
            <a:r>
              <a:rPr lang="ru-RU" dirty="0" err="1"/>
              <a:t>Паникаха</a:t>
            </a:r>
            <a:r>
              <a:rPr lang="ru-RU" dirty="0"/>
              <a:t> совершил подвиг. На окоп, в котором он находился, двигались вражеские танки. Взяв две бутылки с горючей жидкостью, Михаил пополз в сторону головного немецкого танка. Пуля попала в одну из бутылок, жидкость моментально разлилась по телу бойца и воспламенилась. Вспыхнув факелом, Михаил бросился на решётку моторного люка и разбил об неё вторую бутылку. Немецкий танк остановился. За этот подвиг 9 декабря 1942 года Михаил </a:t>
            </a:r>
            <a:r>
              <a:rPr lang="ru-RU" dirty="0" err="1"/>
              <a:t>Паникаха</a:t>
            </a:r>
            <a:r>
              <a:rPr lang="ru-RU" dirty="0"/>
              <a:t> был посмертно награждён орденом Отечественной войны I степени. Михаила похоронили в глубокой воронке, близ завода «Красный Октябрь»</a:t>
            </a:r>
          </a:p>
        </p:txBody>
      </p:sp>
      <p:pic>
        <p:nvPicPr>
          <p:cNvPr id="1026" name="Picture 2">
            <a:extLst>
              <a:ext uri="{FF2B5EF4-FFF2-40B4-BE49-F238E27FC236}">
                <a16:creationId xmlns:a16="http://schemas.microsoft.com/office/drawing/2014/main" xmlns="" id="{B1D8B924-AA25-4918-92F3-2C13054D28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978" y="645662"/>
            <a:ext cx="2144958" cy="278333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xmlns="" id="{1CDBD611-6450-4CFA-A011-8981BC5FF8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7830" y="1087583"/>
            <a:ext cx="2914650" cy="487680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a:extLst>
              <a:ext uri="{FF2B5EF4-FFF2-40B4-BE49-F238E27FC236}">
                <a16:creationId xmlns:a16="http://schemas.microsoft.com/office/drawing/2014/main" xmlns="" id="{F6521E25-971F-48F8-93FC-0B468BEEEAB7}"/>
              </a:ext>
            </a:extLst>
          </p:cNvPr>
          <p:cNvSpPr/>
          <p:nvPr/>
        </p:nvSpPr>
        <p:spPr>
          <a:xfrm>
            <a:off x="2363936" y="548680"/>
            <a:ext cx="4158208" cy="2585323"/>
          </a:xfrm>
          <a:prstGeom prst="rect">
            <a:avLst/>
          </a:prstGeom>
        </p:spPr>
        <p:txBody>
          <a:bodyPr wrap="square">
            <a:spAutoFit/>
          </a:bodyPr>
          <a:lstStyle/>
          <a:p>
            <a:r>
              <a:rPr lang="ru-RU" dirty="0"/>
              <a:t>Пал, совершивши подвиг свой,</a:t>
            </a:r>
          </a:p>
          <a:p>
            <a:r>
              <a:rPr lang="ru-RU" dirty="0"/>
              <a:t>Чтобы пламя сбить на рукаве,</a:t>
            </a:r>
          </a:p>
          <a:p>
            <a:r>
              <a:rPr lang="ru-RU" dirty="0"/>
              <a:t>Груди, плечах, на голове,</a:t>
            </a:r>
          </a:p>
          <a:p>
            <a:r>
              <a:rPr lang="ru-RU" dirty="0"/>
              <a:t>Горящий факел воин-мститель</a:t>
            </a:r>
          </a:p>
          <a:p>
            <a:r>
              <a:rPr lang="ru-RU" dirty="0"/>
              <a:t>Не стал кататься по траве,</a:t>
            </a:r>
          </a:p>
          <a:p>
            <a:r>
              <a:rPr lang="ru-RU" dirty="0"/>
              <a:t>Искать спасения в болотце.</a:t>
            </a:r>
          </a:p>
          <a:p>
            <a:r>
              <a:rPr lang="ru-RU" dirty="0"/>
              <a:t>Он сжег врага своим огнём,</a:t>
            </a:r>
          </a:p>
          <a:p>
            <a:r>
              <a:rPr lang="ru-RU" dirty="0"/>
              <a:t>Легенды сложены о нём, —</a:t>
            </a:r>
          </a:p>
          <a:p>
            <a:r>
              <a:rPr lang="ru-RU" dirty="0"/>
              <a:t>Бессмертном нашем краснофлотце.</a:t>
            </a:r>
          </a:p>
        </p:txBody>
      </p:sp>
    </p:spTree>
    <p:extLst>
      <p:ext uri="{BB962C8B-B14F-4D97-AF65-F5344CB8AC3E}">
        <p14:creationId xmlns:p14="http://schemas.microsoft.com/office/powerpoint/2010/main" val="1612741497"/>
      </p:ext>
    </p:extLst>
  </p:cSld>
  <p:clrMapOvr>
    <a:masterClrMapping/>
  </p:clrMapOvr>
  <mc:AlternateContent xmlns:mc="http://schemas.openxmlformats.org/markup-compatibility/2006" xmlns:p14="http://schemas.microsoft.com/office/powerpoint/2010/main">
    <mc:Choice Requires="p14">
      <p:transition spd="slow" p14:dur="3400" advTm="74716">
        <p14:reveal/>
      </p:transition>
    </mc:Choice>
    <mc:Fallback xmlns="">
      <p:transition spd="slow" advTm="74716">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1248FA85-B197-417D-97D3-88FEF5297FA7}"/>
              </a:ext>
            </a:extLst>
          </p:cNvPr>
          <p:cNvSpPr>
            <a:spLocks noGrp="1"/>
          </p:cNvSpPr>
          <p:nvPr>
            <p:ph type="title"/>
          </p:nvPr>
        </p:nvSpPr>
        <p:spPr>
          <a:xfrm>
            <a:off x="107504" y="116632"/>
            <a:ext cx="4464496" cy="491157"/>
          </a:xfrm>
        </p:spPr>
        <p:txBody>
          <a:bodyPr>
            <a:normAutofit fontScale="90000"/>
          </a:bodyPr>
          <a:lstStyle/>
          <a:p>
            <a:r>
              <a:rPr lang="ru-RU" sz="2800" b="1" cap="none" dirty="0">
                <a:solidFill>
                  <a:srgbClr val="E8B7B7">
                    <a:shade val="10000"/>
                  </a:srgbClr>
                </a:solidFill>
                <a:effectLst/>
                <a:ea typeface="+mn-ea"/>
                <a:cs typeface="+mn-cs"/>
              </a:rPr>
              <a:t>Яков Павлов</a:t>
            </a:r>
          </a:p>
        </p:txBody>
      </p:sp>
      <p:sp>
        <p:nvSpPr>
          <p:cNvPr id="3" name="Текст 2">
            <a:extLst>
              <a:ext uri="{FF2B5EF4-FFF2-40B4-BE49-F238E27FC236}">
                <a16:creationId xmlns:a16="http://schemas.microsoft.com/office/drawing/2014/main" xmlns="" id="{2FFA5580-781B-4F2E-B1C8-82D6FC9EEA62}"/>
              </a:ext>
            </a:extLst>
          </p:cNvPr>
          <p:cNvSpPr>
            <a:spLocks noGrp="1"/>
          </p:cNvSpPr>
          <p:nvPr>
            <p:ph type="body" idx="1"/>
          </p:nvPr>
        </p:nvSpPr>
        <p:spPr>
          <a:xfrm>
            <a:off x="3555059" y="4625164"/>
            <a:ext cx="2232248" cy="1944216"/>
          </a:xfrm>
        </p:spPr>
        <p:txBody>
          <a:bodyPr>
            <a:normAutofit/>
          </a:bodyPr>
          <a:lstStyle/>
          <a:p>
            <a:pPr algn="ctr"/>
            <a:r>
              <a:rPr lang="ru-RU" dirty="0"/>
              <a:t>17 июня 1945 года младшему лейтенанту Якову Павлову было присвоено звание Героя Советского Союза</a:t>
            </a:r>
          </a:p>
        </p:txBody>
      </p:sp>
      <p:pic>
        <p:nvPicPr>
          <p:cNvPr id="2050" name="Picture 2">
            <a:extLst>
              <a:ext uri="{FF2B5EF4-FFF2-40B4-BE49-F238E27FC236}">
                <a16:creationId xmlns:a16="http://schemas.microsoft.com/office/drawing/2014/main" xmlns="" id="{D238481D-AEFE-4D98-941A-7B66E3D6A3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607789"/>
            <a:ext cx="1847850" cy="27241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xmlns="" id="{A133FB59-FA0E-4AB8-B900-9BCEF41FD81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4022585"/>
            <a:ext cx="3387920" cy="226861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xmlns="" id="{09BED471-73C0-4AE3-86D2-2D7CAFF34ED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13084" y="3640524"/>
            <a:ext cx="3161928" cy="2466304"/>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a:extLst>
              <a:ext uri="{FF2B5EF4-FFF2-40B4-BE49-F238E27FC236}">
                <a16:creationId xmlns:a16="http://schemas.microsoft.com/office/drawing/2014/main" xmlns="" id="{3766AB97-49D9-4F93-88C0-6B2FCA60E0EB}"/>
              </a:ext>
            </a:extLst>
          </p:cNvPr>
          <p:cNvSpPr/>
          <p:nvPr/>
        </p:nvSpPr>
        <p:spPr>
          <a:xfrm>
            <a:off x="2324720" y="101094"/>
            <a:ext cx="6577086" cy="3539430"/>
          </a:xfrm>
          <a:prstGeom prst="rect">
            <a:avLst/>
          </a:prstGeom>
        </p:spPr>
        <p:txBody>
          <a:bodyPr wrap="square">
            <a:spAutoFit/>
          </a:bodyPr>
          <a:lstStyle/>
          <a:p>
            <a:r>
              <a:rPr lang="ru-RU" sz="1600" dirty="0"/>
              <a:t>Вечером 27 сентября 1942 года Павлов получил боевое задание командира роты лейтенанта Наумова разведать обстановку в 4-этажном здании, выходящем на центральную площадь Сталинграда — площадь 9-го января. Это здание занимало важное тактическое положение. С тремя бойцами (Черноголовом, Глущенко и Александровым) он выбил немцев из здания и полностью захватил его. Вскоре группа получила подкрепление, боепитание и телефонную связь. Вместе со взводом лейтенанта И. Афанасьева численность защитников возросла до 26 человек. Далеко не сразу удалось прорыть траншею и эвакуировать мирных жителей, скрывавшихся в подвалах дома.</a:t>
            </a:r>
          </a:p>
          <a:p>
            <a:endParaRPr lang="ru-RU" sz="1600" dirty="0"/>
          </a:p>
          <a:p>
            <a:r>
              <a:rPr lang="ru-RU" sz="1600" dirty="0"/>
              <a:t>Немцы постоянно атаковали здание артиллерией и авиабомбами. Но Павлов избегал больших потерь и в течение почти двух месяцев не давал врагу пробиться к Волге, оборона дома продолжалась 58 дней.</a:t>
            </a:r>
          </a:p>
        </p:txBody>
      </p:sp>
    </p:spTree>
    <p:extLst>
      <p:ext uri="{BB962C8B-B14F-4D97-AF65-F5344CB8AC3E}">
        <p14:creationId xmlns:p14="http://schemas.microsoft.com/office/powerpoint/2010/main" val="2575854459"/>
      </p:ext>
    </p:extLst>
  </p:cSld>
  <p:clrMapOvr>
    <a:masterClrMapping/>
  </p:clrMapOvr>
  <mc:AlternateContent xmlns:mc="http://schemas.openxmlformats.org/markup-compatibility/2006" xmlns:p14="http://schemas.microsoft.com/office/powerpoint/2010/main">
    <mc:Choice Requires="p14">
      <p:transition spd="slow" p14:dur="3400" advTm="60495">
        <p14:reveal/>
      </p:transition>
    </mc:Choice>
    <mc:Fallback xmlns="">
      <p:transition spd="slow" advTm="60495">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6D4CBB4-F912-45A4-9ACA-831744B206B5}"/>
              </a:ext>
            </a:extLst>
          </p:cNvPr>
          <p:cNvSpPr>
            <a:spLocks noGrp="1"/>
          </p:cNvSpPr>
          <p:nvPr>
            <p:ph type="ctrTitle"/>
          </p:nvPr>
        </p:nvSpPr>
        <p:spPr>
          <a:xfrm>
            <a:off x="2958" y="0"/>
            <a:ext cx="2932378" cy="576064"/>
          </a:xfrm>
        </p:spPr>
        <p:txBody>
          <a:bodyPr/>
          <a:lstStyle/>
          <a:p>
            <a:r>
              <a:rPr lang="ru-RU" sz="2800" b="1" cap="none" dirty="0">
                <a:solidFill>
                  <a:srgbClr val="E8B7B7">
                    <a:shade val="10000"/>
                  </a:srgbClr>
                </a:solidFill>
                <a:effectLst/>
                <a:ea typeface="+mn-ea"/>
                <a:cs typeface="+mn-cs"/>
              </a:rPr>
              <a:t>Миша Романов</a:t>
            </a:r>
          </a:p>
        </p:txBody>
      </p:sp>
      <p:sp>
        <p:nvSpPr>
          <p:cNvPr id="3" name="Подзаголовок 2">
            <a:extLst>
              <a:ext uri="{FF2B5EF4-FFF2-40B4-BE49-F238E27FC236}">
                <a16:creationId xmlns:a16="http://schemas.microsoft.com/office/drawing/2014/main" xmlns="" id="{55C1EFC9-92D6-405C-B655-9F094E762A69}"/>
              </a:ext>
            </a:extLst>
          </p:cNvPr>
          <p:cNvSpPr>
            <a:spLocks noGrp="1"/>
          </p:cNvSpPr>
          <p:nvPr>
            <p:ph type="subTitle" idx="1"/>
          </p:nvPr>
        </p:nvSpPr>
        <p:spPr>
          <a:xfrm>
            <a:off x="2627784" y="116632"/>
            <a:ext cx="6289872" cy="740600"/>
          </a:xfrm>
        </p:spPr>
        <p:txBody>
          <a:bodyPr>
            <a:normAutofit fontScale="62500" lnSpcReduction="20000"/>
          </a:bodyPr>
          <a:lstStyle/>
          <a:p>
            <a:r>
              <a:rPr lang="ru-RU" b="1" dirty="0"/>
              <a:t>"</a:t>
            </a:r>
            <a:r>
              <a:rPr lang="ru-RU" sz="2500" b="1" dirty="0"/>
              <a:t>Это неправда, что маленьких смерть настигает реже..."</a:t>
            </a:r>
            <a:br>
              <a:rPr lang="ru-RU" sz="2500" b="1" dirty="0"/>
            </a:br>
            <a:r>
              <a:rPr lang="ru-RU" sz="2500" b="1" dirty="0"/>
              <a:t/>
            </a:r>
            <a:br>
              <a:rPr lang="ru-RU" sz="2500" b="1" dirty="0"/>
            </a:br>
            <a:endParaRPr lang="ru-RU" sz="2500" dirty="0"/>
          </a:p>
        </p:txBody>
      </p:sp>
      <p:pic>
        <p:nvPicPr>
          <p:cNvPr id="3074" name="Picture 2">
            <a:extLst>
              <a:ext uri="{FF2B5EF4-FFF2-40B4-BE49-F238E27FC236}">
                <a16:creationId xmlns:a16="http://schemas.microsoft.com/office/drawing/2014/main" xmlns="" id="{DD377DBE-4A8D-4B6C-971E-21816DD127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494" y="579268"/>
            <a:ext cx="2304256" cy="3113859"/>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a:extLst>
              <a:ext uri="{FF2B5EF4-FFF2-40B4-BE49-F238E27FC236}">
                <a16:creationId xmlns:a16="http://schemas.microsoft.com/office/drawing/2014/main" xmlns="" id="{AC2841DB-DDB1-4C5A-A908-6B9B81DFA5A2}"/>
              </a:ext>
            </a:extLst>
          </p:cNvPr>
          <p:cNvSpPr/>
          <p:nvPr/>
        </p:nvSpPr>
        <p:spPr>
          <a:xfrm>
            <a:off x="2935336" y="486932"/>
            <a:ext cx="5994170" cy="1754326"/>
          </a:xfrm>
          <a:prstGeom prst="rect">
            <a:avLst/>
          </a:prstGeom>
        </p:spPr>
        <p:txBody>
          <a:bodyPr wrap="square">
            <a:spAutoFit/>
          </a:bodyPr>
          <a:lstStyle/>
          <a:p>
            <a:r>
              <a:rPr lang="ru-RU" dirty="0">
                <a:solidFill>
                  <a:srgbClr val="000000"/>
                </a:solidFill>
                <a:latin typeface="Times New Roman Cyr" panose="02020603050405020304" pitchFamily="18" charset="0"/>
              </a:rPr>
              <a:t>Миша Романов родился в 1929 году в Котельниково, что неподалеку от Сталинграда. Миша успел окончить четыре класса и одним из первых был принят в пионеры. Походил на отца — такой же решительный и спокойный.</a:t>
            </a:r>
            <a:r>
              <a:rPr lang="ru-RU" dirty="0"/>
              <a:t/>
            </a:r>
            <a:br>
              <a:rPr lang="ru-RU" dirty="0"/>
            </a:br>
            <a:r>
              <a:rPr lang="ru-RU" dirty="0">
                <a:solidFill>
                  <a:srgbClr val="000000"/>
                </a:solidFill>
                <a:latin typeface="Times New Roman Cyr" panose="02020603050405020304" pitchFamily="18" charset="0"/>
              </a:rPr>
              <a:t>- Мы победим! - говорил Миша плачущей маме. - Вот увидишь!</a:t>
            </a:r>
            <a:endParaRPr lang="ru-RU" dirty="0"/>
          </a:p>
        </p:txBody>
      </p:sp>
      <p:sp>
        <p:nvSpPr>
          <p:cNvPr id="5" name="Прямоугольник 4">
            <a:extLst>
              <a:ext uri="{FF2B5EF4-FFF2-40B4-BE49-F238E27FC236}">
                <a16:creationId xmlns:a16="http://schemas.microsoft.com/office/drawing/2014/main" xmlns="" id="{56A51E00-1776-405E-974F-AAA7AB1C3A38}"/>
              </a:ext>
            </a:extLst>
          </p:cNvPr>
          <p:cNvSpPr/>
          <p:nvPr/>
        </p:nvSpPr>
        <p:spPr>
          <a:xfrm>
            <a:off x="0" y="3708141"/>
            <a:ext cx="6420562" cy="3108543"/>
          </a:xfrm>
          <a:prstGeom prst="rect">
            <a:avLst/>
          </a:prstGeom>
        </p:spPr>
        <p:txBody>
          <a:bodyPr wrap="square">
            <a:spAutoFit/>
          </a:bodyPr>
          <a:lstStyle/>
          <a:p>
            <a:r>
              <a:rPr lang="ru-RU" sz="1400" dirty="0">
                <a:latin typeface="MuseoSansCyrl-500"/>
              </a:rPr>
              <a:t>Подвиг пионера—героя. В тихое утро холодного ноябрьского дня партизанский отряд </a:t>
            </a:r>
            <a:r>
              <a:rPr lang="ru-RU" sz="1400" dirty="0" err="1">
                <a:latin typeface="MuseoSansCyrl-500"/>
              </a:rPr>
              <a:t>котельниковцев</a:t>
            </a:r>
            <a:r>
              <a:rPr lang="ru-RU" sz="1400" dirty="0">
                <a:latin typeface="MuseoSansCyrl-500"/>
              </a:rPr>
              <a:t> окружили враги. На бруствере окопа сидел мальчик лет 13—это был Миша. Воевал он вместе с отцом. В отряде его прозвали «дубок». Третью атаку предпринимает противник. Партизаны плохо вооружены, но фашисты не могут преодолеть сопротивление партизан. Убит командир, погибло много боевых товарищей. Последним замолк пулемёт отца. Силы неравные, враги подступали вплотную. Миша остался один. Он встал во весь рост на край окопа и стал ждать. Увидев мальчика, немцы остолбенели от удивления. Миша в последний раз взглянул на погибшего отца, схватил в обе руки по связке гранат и метнул их в толпы окруживших его гитлеровцев. Раздался оглушительный взрыв, а через секунду был сражен автоматной очередью сын донского казака, воспитанник Сталинградской пионерской организации Миша Романов. </a:t>
            </a:r>
            <a:br>
              <a:rPr lang="ru-RU" sz="1400" dirty="0">
                <a:latin typeface="MuseoSansCyrl-500"/>
              </a:rPr>
            </a:br>
            <a:r>
              <a:rPr lang="ru-RU" sz="1400" dirty="0">
                <a:latin typeface="MuseoSansCyrl-500"/>
              </a:rPr>
              <a:t/>
            </a:r>
            <a:br>
              <a:rPr lang="ru-RU" sz="1400" dirty="0">
                <a:latin typeface="MuseoSansCyrl-500"/>
              </a:rPr>
            </a:br>
            <a:endParaRPr lang="ru-RU" sz="1400" dirty="0"/>
          </a:p>
        </p:txBody>
      </p:sp>
      <p:pic>
        <p:nvPicPr>
          <p:cNvPr id="3080" name="Picture 8">
            <a:extLst>
              <a:ext uri="{FF2B5EF4-FFF2-40B4-BE49-F238E27FC236}">
                <a16:creationId xmlns:a16="http://schemas.microsoft.com/office/drawing/2014/main" xmlns="" id="{64226DD2-1961-4A56-98C3-7FB92B6BD65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83887" y="2683733"/>
            <a:ext cx="2650552" cy="405763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xmlns="" id="{7AC5B40F-8405-465A-B1D4-8B07A50207BE}"/>
              </a:ext>
            </a:extLst>
          </p:cNvPr>
          <p:cNvSpPr txBox="1"/>
          <p:nvPr/>
        </p:nvSpPr>
        <p:spPr>
          <a:xfrm>
            <a:off x="5652120" y="1881640"/>
            <a:ext cx="3798589" cy="923330"/>
          </a:xfrm>
          <a:prstGeom prst="rect">
            <a:avLst/>
          </a:prstGeom>
          <a:noFill/>
        </p:spPr>
        <p:txBody>
          <a:bodyPr wrap="square" rtlCol="0">
            <a:spAutoFit/>
          </a:bodyPr>
          <a:lstStyle/>
          <a:p>
            <a:pPr algn="ctr"/>
            <a:r>
              <a:rPr lang="ru-RU" dirty="0">
                <a:solidFill>
                  <a:srgbClr val="FF0000"/>
                </a:solidFill>
              </a:rPr>
              <a:t>Памятник Мише Романову установлен в г. Котельниково Волгоградской области.</a:t>
            </a:r>
          </a:p>
        </p:txBody>
      </p:sp>
      <p:pic>
        <p:nvPicPr>
          <p:cNvPr id="7" name="Марк Бернес - Журавли">
            <a:hlinkClick r:id="" action="ppaction://media"/>
            <a:extLst>
              <a:ext uri="{FF2B5EF4-FFF2-40B4-BE49-F238E27FC236}">
                <a16:creationId xmlns:a16="http://schemas.microsoft.com/office/drawing/2014/main" xmlns="" id="{EAC7FAF2-B516-486D-8746-7823AB59E4E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6416" y="6127386"/>
            <a:ext cx="487363" cy="487363"/>
          </a:xfrm>
          <a:prstGeom prst="rect">
            <a:avLst/>
          </a:prstGeom>
        </p:spPr>
      </p:pic>
    </p:spTree>
    <p:extLst>
      <p:ext uri="{BB962C8B-B14F-4D97-AF65-F5344CB8AC3E}">
        <p14:creationId xmlns:p14="http://schemas.microsoft.com/office/powerpoint/2010/main" val="2429360977"/>
      </p:ext>
    </p:extLst>
  </p:cSld>
  <p:clrMapOvr>
    <a:masterClrMapping/>
  </p:clrMapOvr>
  <mc:AlternateContent xmlns:mc="http://schemas.openxmlformats.org/markup-compatibility/2006" xmlns:p14="http://schemas.microsoft.com/office/powerpoint/2010/main">
    <mc:Choice Requires="p14">
      <p:transition spd="slow" p14:dur="3400" advTm="68000">
        <p14:reveal/>
      </p:transition>
    </mc:Choice>
    <mc:Fallback xmlns="">
      <p:transition spd="slow" advTm="6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12"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165E1A9-EABC-485C-AA51-E6CEA94C4B9B}"/>
              </a:ext>
            </a:extLst>
          </p:cNvPr>
          <p:cNvSpPr>
            <a:spLocks noGrp="1"/>
          </p:cNvSpPr>
          <p:nvPr>
            <p:ph type="ctrTitle"/>
          </p:nvPr>
        </p:nvSpPr>
        <p:spPr>
          <a:xfrm>
            <a:off x="0" y="0"/>
            <a:ext cx="2880320" cy="476672"/>
          </a:xfrm>
        </p:spPr>
        <p:txBody>
          <a:bodyPr>
            <a:normAutofit fontScale="90000"/>
          </a:bodyPr>
          <a:lstStyle/>
          <a:p>
            <a:pPr algn="l">
              <a:spcBef>
                <a:spcPct val="20000"/>
              </a:spcBef>
            </a:pPr>
            <a:r>
              <a:rPr lang="ru-RU" sz="2800" b="1" cap="none" dirty="0">
                <a:solidFill>
                  <a:srgbClr val="E8B7B7">
                    <a:shade val="10000"/>
                  </a:srgbClr>
                </a:solidFill>
                <a:effectLst/>
                <a:ea typeface="+mn-ea"/>
                <a:cs typeface="+mn-cs"/>
              </a:rPr>
              <a:t>Саша Филиппов</a:t>
            </a:r>
          </a:p>
        </p:txBody>
      </p:sp>
      <p:sp>
        <p:nvSpPr>
          <p:cNvPr id="3" name="Подзаголовок 2">
            <a:extLst>
              <a:ext uri="{FF2B5EF4-FFF2-40B4-BE49-F238E27FC236}">
                <a16:creationId xmlns:a16="http://schemas.microsoft.com/office/drawing/2014/main" xmlns="" id="{384045A9-FA01-4741-8F52-73986928014F}"/>
              </a:ext>
            </a:extLst>
          </p:cNvPr>
          <p:cNvSpPr>
            <a:spLocks noGrp="1"/>
          </p:cNvSpPr>
          <p:nvPr>
            <p:ph type="subTitle" idx="1"/>
          </p:nvPr>
        </p:nvSpPr>
        <p:spPr>
          <a:xfrm>
            <a:off x="2880320" y="250408"/>
            <a:ext cx="6004858" cy="1450399"/>
          </a:xfrm>
        </p:spPr>
        <p:txBody>
          <a:bodyPr>
            <a:normAutofit fontScale="62500" lnSpcReduction="20000"/>
          </a:bodyPr>
          <a:lstStyle/>
          <a:p>
            <a:pPr algn="l"/>
            <a:r>
              <a:rPr lang="ru-RU" sz="2900" dirty="0">
                <a:solidFill>
                  <a:schemeClr val="tx1"/>
                </a:solidFill>
                <a:latin typeface="+mn-lt"/>
              </a:rPr>
              <a:t>Жил на Дар-горе, работал сапожником, затем учеником слесаря на заводе «</a:t>
            </a:r>
            <a:r>
              <a:rPr lang="ru-RU" sz="2900" dirty="0">
                <a:solidFill>
                  <a:schemeClr val="tx1"/>
                </a:solidFill>
                <a:latin typeface="+mn-lt"/>
                <a:hlinkClick r:id="rId2" tooltip="Красный Октябрь (завод)">
                  <a:extLst>
                    <a:ext uri="{A12FA001-AC4F-418D-AE19-62706E023703}">
                      <ahyp:hlinkClr xmlns:ahyp="http://schemas.microsoft.com/office/drawing/2018/hyperlinkcolor" xmlns="" val="tx"/>
                    </a:ext>
                  </a:extLst>
                </a:hlinkClick>
              </a:rPr>
              <a:t>Красный Октябрь</a:t>
            </a:r>
            <a:r>
              <a:rPr lang="ru-RU" sz="2900" dirty="0">
                <a:solidFill>
                  <a:schemeClr val="tx1"/>
                </a:solidFill>
                <a:latin typeface="+mn-lt"/>
              </a:rPr>
              <a:t>». Во время </a:t>
            </a:r>
            <a:r>
              <a:rPr lang="ru-RU" sz="2900" dirty="0">
                <a:solidFill>
                  <a:schemeClr val="tx1"/>
                </a:solidFill>
                <a:latin typeface="+mn-lt"/>
                <a:hlinkClick r:id="rId3" tooltip="Сталинградская битва">
                  <a:extLst>
                    <a:ext uri="{A12FA001-AC4F-418D-AE19-62706E023703}">
                      <ahyp:hlinkClr xmlns:ahyp="http://schemas.microsoft.com/office/drawing/2018/hyperlinkcolor" xmlns="" val="tx"/>
                    </a:ext>
                  </a:extLst>
                </a:hlinkClick>
              </a:rPr>
              <a:t>Сталинградской битвы</a:t>
            </a:r>
            <a:r>
              <a:rPr lang="ru-RU" sz="2900" dirty="0">
                <a:solidFill>
                  <a:schemeClr val="tx1"/>
                </a:solidFill>
                <a:latin typeface="+mn-lt"/>
              </a:rPr>
              <a:t> Саша Филиппов занимался разведывательной деятельностью. На его счету походы в тыл противника, диверсии. Переходил линию фронта 12 раз в самых напряжённых участках.</a:t>
            </a:r>
          </a:p>
          <a:p>
            <a:endParaRPr lang="ru-RU" dirty="0"/>
          </a:p>
        </p:txBody>
      </p:sp>
      <p:pic>
        <p:nvPicPr>
          <p:cNvPr id="4098" name="Picture 2">
            <a:extLst>
              <a:ext uri="{FF2B5EF4-FFF2-40B4-BE49-F238E27FC236}">
                <a16:creationId xmlns:a16="http://schemas.microsoft.com/office/drawing/2014/main" xmlns="" id="{B33CB372-98E1-494E-974A-D282B71C53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576" y="476672"/>
            <a:ext cx="2621498" cy="3951908"/>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xmlns="" id="{028A4404-B789-408C-9464-EF06CB2F9CC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93198" y="4161523"/>
            <a:ext cx="3934226" cy="2665165"/>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a:extLst>
              <a:ext uri="{FF2B5EF4-FFF2-40B4-BE49-F238E27FC236}">
                <a16:creationId xmlns:a16="http://schemas.microsoft.com/office/drawing/2014/main" xmlns="" id="{BC352ACB-07E9-45F0-BD80-DB75D1A1812A}"/>
              </a:ext>
            </a:extLst>
          </p:cNvPr>
          <p:cNvSpPr/>
          <p:nvPr/>
        </p:nvSpPr>
        <p:spPr>
          <a:xfrm>
            <a:off x="116576" y="4509120"/>
            <a:ext cx="4841678" cy="2031325"/>
          </a:xfrm>
          <a:prstGeom prst="rect">
            <a:avLst/>
          </a:prstGeom>
        </p:spPr>
        <p:txBody>
          <a:bodyPr wrap="square">
            <a:spAutoFit/>
          </a:bodyPr>
          <a:lstStyle/>
          <a:p>
            <a:r>
              <a:rPr lang="ru-RU" sz="1400" dirty="0"/>
              <a:t>23 декабря 1942 года Саша Филиппов был схвачен немцами при проведении очередной операции. У виселицы ударил палача ногой в лицо и предпринял попытку бегства, но конвойные догнали его и закололи штыком.</a:t>
            </a:r>
          </a:p>
          <a:p>
            <a:endParaRPr lang="ru-RU" sz="1400" dirty="0"/>
          </a:p>
          <a:p>
            <a:r>
              <a:rPr lang="ru-RU" sz="1400" dirty="0"/>
              <a:t>Повешен на дереве напротив церкви на Дар-горе. Последние слова разведчика были: «Всё равно наши придут и перебьют вас, как бешеных собак». Похоронен в сквере, который теперь носит его имя.</a:t>
            </a:r>
          </a:p>
        </p:txBody>
      </p:sp>
      <p:sp>
        <p:nvSpPr>
          <p:cNvPr id="6" name="Прямоугольник 5">
            <a:extLst>
              <a:ext uri="{FF2B5EF4-FFF2-40B4-BE49-F238E27FC236}">
                <a16:creationId xmlns:a16="http://schemas.microsoft.com/office/drawing/2014/main" xmlns="" id="{1B23BBA0-43B3-4F2C-B716-EFE3028EBF74}"/>
              </a:ext>
            </a:extLst>
          </p:cNvPr>
          <p:cNvSpPr/>
          <p:nvPr/>
        </p:nvSpPr>
        <p:spPr>
          <a:xfrm>
            <a:off x="4944452" y="2512556"/>
            <a:ext cx="3940726" cy="1200329"/>
          </a:xfrm>
          <a:prstGeom prst="rect">
            <a:avLst/>
          </a:prstGeom>
        </p:spPr>
        <p:txBody>
          <a:bodyPr wrap="square">
            <a:spAutoFit/>
          </a:bodyPr>
          <a:lstStyle/>
          <a:p>
            <a:r>
              <a:rPr lang="ru-RU" dirty="0"/>
              <a:t>Награды:</a:t>
            </a:r>
          </a:p>
          <a:p>
            <a:r>
              <a:rPr lang="ru-RU" dirty="0"/>
              <a:t>Орден Красного Знамени (посмертно)</a:t>
            </a:r>
          </a:p>
          <a:p>
            <a:r>
              <a:rPr lang="ru-RU" dirty="0"/>
              <a:t>Медаль «За оборону Сталинграда» (посмертно)</a:t>
            </a:r>
          </a:p>
        </p:txBody>
      </p:sp>
    </p:spTree>
    <p:extLst>
      <p:ext uri="{BB962C8B-B14F-4D97-AF65-F5344CB8AC3E}">
        <p14:creationId xmlns:p14="http://schemas.microsoft.com/office/powerpoint/2010/main" val="1516531187"/>
      </p:ext>
    </p:extLst>
  </p:cSld>
  <p:clrMapOvr>
    <a:masterClrMapping/>
  </p:clrMapOvr>
  <mc:AlternateContent xmlns:mc="http://schemas.openxmlformats.org/markup-compatibility/2006" xmlns:p14="http://schemas.microsoft.com/office/powerpoint/2010/main">
    <mc:Choice Requires="p14">
      <p:transition spd="slow" p14:dur="3400" advTm="49892">
        <p14:reveal/>
      </p:transition>
    </mc:Choice>
    <mc:Fallback xmlns="">
      <p:transition spd="slow" advTm="49892">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BA15122D-1984-4E62-8FAE-1FD5FE849D28}"/>
              </a:ext>
            </a:extLst>
          </p:cNvPr>
          <p:cNvPicPr>
            <a:picLocks noChangeAspect="1"/>
          </p:cNvPicPr>
          <p:nvPr/>
        </p:nvPicPr>
        <p:blipFill>
          <a:blip r:embed="rId2"/>
          <a:stretch>
            <a:fillRect/>
          </a:stretch>
        </p:blipFill>
        <p:spPr>
          <a:xfrm>
            <a:off x="33537" y="548680"/>
            <a:ext cx="2371725" cy="3000375"/>
          </a:xfrm>
          <a:prstGeom prst="rect">
            <a:avLst/>
          </a:prstGeom>
        </p:spPr>
      </p:pic>
      <p:sp>
        <p:nvSpPr>
          <p:cNvPr id="5" name="Прямоугольник 4">
            <a:extLst>
              <a:ext uri="{FF2B5EF4-FFF2-40B4-BE49-F238E27FC236}">
                <a16:creationId xmlns:a16="http://schemas.microsoft.com/office/drawing/2014/main" xmlns="" id="{DB18EB8F-1BF1-463B-9EA2-DD99B79995F5}"/>
              </a:ext>
            </a:extLst>
          </p:cNvPr>
          <p:cNvSpPr/>
          <p:nvPr/>
        </p:nvSpPr>
        <p:spPr>
          <a:xfrm>
            <a:off x="33536" y="68560"/>
            <a:ext cx="2371725" cy="369332"/>
          </a:xfrm>
          <a:prstGeom prst="rect">
            <a:avLst/>
          </a:prstGeom>
        </p:spPr>
        <p:txBody>
          <a:bodyPr wrap="square">
            <a:spAutoFit/>
          </a:bodyPr>
          <a:lstStyle/>
          <a:p>
            <a:r>
              <a:rPr lang="ru-RU" b="1" dirty="0"/>
              <a:t>Николай Сердюков</a:t>
            </a:r>
          </a:p>
        </p:txBody>
      </p:sp>
      <p:sp>
        <p:nvSpPr>
          <p:cNvPr id="6" name="Прямоугольник 5">
            <a:extLst>
              <a:ext uri="{FF2B5EF4-FFF2-40B4-BE49-F238E27FC236}">
                <a16:creationId xmlns:a16="http://schemas.microsoft.com/office/drawing/2014/main" xmlns="" id="{FF1ED5E4-FBE8-45A7-B721-9824423E7128}"/>
              </a:ext>
            </a:extLst>
          </p:cNvPr>
          <p:cNvSpPr/>
          <p:nvPr/>
        </p:nvSpPr>
        <p:spPr>
          <a:xfrm>
            <a:off x="2405261" y="68560"/>
            <a:ext cx="6705202" cy="4031873"/>
          </a:xfrm>
          <a:prstGeom prst="rect">
            <a:avLst/>
          </a:prstGeom>
        </p:spPr>
        <p:txBody>
          <a:bodyPr wrap="square">
            <a:spAutoFit/>
          </a:bodyPr>
          <a:lstStyle/>
          <a:p>
            <a:r>
              <a:rPr lang="ru-RU" sz="1600" dirty="0"/>
              <a:t>В боях Великой Отечественной войны с декабря 1942 года. Сражался на Донском фронте. За взятие в плен немецкого миномётного расчёта Сердюков был представлен к правительственной награде и получил звание младшего сержанта.</a:t>
            </a:r>
          </a:p>
          <a:p>
            <a:endParaRPr lang="ru-RU" sz="1600" dirty="0"/>
          </a:p>
          <a:p>
            <a:r>
              <a:rPr lang="ru-RU" sz="1600" dirty="0"/>
              <a:t>13 января 1943 года в бою в районе хутора Старый Рогачик (ныне Новый Рогачик </a:t>
            </a:r>
            <a:r>
              <a:rPr lang="ru-RU" sz="1600" dirty="0" err="1"/>
              <a:t>Городищенский</a:t>
            </a:r>
            <a:r>
              <a:rPr lang="ru-RU" sz="1600" dirty="0"/>
              <a:t> район Волгоградской области) Сердюков был ранен, но остался в строю. Продвижение советских бойцов преградили три немецких дзота, расположенных на высотке. Младший сержант Сердюков и двое рядовых поползли в их сторону. Рядовые, следовавшие впереди, гранатами забросали два дзота, но при этом были убиты. Третий дзот продолжал вести стрельбу. Оставшись один и не имея иных средств, Николай Сердюков бросился на амбразуру дзота и закрыл её своим телом. Временная передышка, достигнутая ценой жизни Сердюкова, позволила бойцам из его подразделения уничтожить мешавший продвижению дзот.</a:t>
            </a:r>
          </a:p>
        </p:txBody>
      </p:sp>
      <p:pic>
        <p:nvPicPr>
          <p:cNvPr id="7" name="Рисунок 6">
            <a:extLst>
              <a:ext uri="{FF2B5EF4-FFF2-40B4-BE49-F238E27FC236}">
                <a16:creationId xmlns:a16="http://schemas.microsoft.com/office/drawing/2014/main" xmlns="" id="{71546BB3-E666-4A49-9FA0-9FF3A0DFB8DB}"/>
              </a:ext>
            </a:extLst>
          </p:cNvPr>
          <p:cNvPicPr>
            <a:picLocks noChangeAspect="1"/>
          </p:cNvPicPr>
          <p:nvPr/>
        </p:nvPicPr>
        <p:blipFill>
          <a:blip r:embed="rId3"/>
          <a:stretch>
            <a:fillRect/>
          </a:stretch>
        </p:blipFill>
        <p:spPr>
          <a:xfrm>
            <a:off x="5660356" y="3983794"/>
            <a:ext cx="3424469" cy="2568352"/>
          </a:xfrm>
          <a:prstGeom prst="rect">
            <a:avLst/>
          </a:prstGeom>
        </p:spPr>
      </p:pic>
      <p:pic>
        <p:nvPicPr>
          <p:cNvPr id="5122" name="Picture 2">
            <a:extLst>
              <a:ext uri="{FF2B5EF4-FFF2-40B4-BE49-F238E27FC236}">
                <a16:creationId xmlns:a16="http://schemas.microsoft.com/office/drawing/2014/main" xmlns="" id="{B6ADF6A2-0D0E-447F-B68B-180F5878F9E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504" y="4007780"/>
            <a:ext cx="3707904" cy="27809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5076198"/>
      </p:ext>
    </p:extLst>
  </p:cSld>
  <p:clrMapOvr>
    <a:masterClrMapping/>
  </p:clrMapOvr>
  <mc:AlternateContent xmlns:mc="http://schemas.openxmlformats.org/markup-compatibility/2006" xmlns:p14="http://schemas.microsoft.com/office/powerpoint/2010/main">
    <mc:Choice Requires="p14">
      <p:transition spd="slow" p14:dur="3400" advTm="60706">
        <p14:reveal/>
      </p:transition>
    </mc:Choice>
    <mc:Fallback xmlns="">
      <p:transition spd="slow" advTm="60706">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xmlns="" id="{E8CB4438-0A41-4FF3-A802-3D7A7F2CC12D}"/>
              </a:ext>
            </a:extLst>
          </p:cNvPr>
          <p:cNvSpPr/>
          <p:nvPr/>
        </p:nvSpPr>
        <p:spPr>
          <a:xfrm>
            <a:off x="4211960" y="112998"/>
            <a:ext cx="4824536" cy="6740307"/>
          </a:xfrm>
          <a:prstGeom prst="rect">
            <a:avLst/>
          </a:prstGeom>
        </p:spPr>
        <p:txBody>
          <a:bodyPr wrap="square">
            <a:spAutoFit/>
          </a:bodyPr>
          <a:lstStyle/>
          <a:p>
            <a:r>
              <a:rPr lang="ru-RU" sz="1600" dirty="0"/>
              <a:t>Записалась добровольцем в медико-санитарный батальон 780-го стрелкового полка. По день гибели имела воинское звание рядовой и должность санинструктора 780 стрелкового полка 214-й стрелковой дивизии.</a:t>
            </a:r>
          </a:p>
          <a:p>
            <a:endParaRPr lang="ru-RU" sz="1600" dirty="0"/>
          </a:p>
          <a:p>
            <a:r>
              <a:rPr lang="ru-RU" sz="1600" dirty="0"/>
              <a:t>М. В. Королева участвовала в боях в районе Сталинграда с 16 июля 1942 года.</a:t>
            </a:r>
          </a:p>
          <a:p>
            <a:endParaRPr lang="ru-RU" sz="1600" dirty="0"/>
          </a:p>
          <a:p>
            <a:r>
              <a:rPr lang="ru-RU" sz="1600" dirty="0"/>
              <a:t>23 ноября 1942 года во время боя за высоту 56,8 она вынесла с поля боя 50 раненых бойцов, а когда был убит командир, подняла бойцов в атаку, первая ворвалась во вражеский окоп, несколькими бросками гранат убила 15 немецких солдат и офицеров. Была смертельно ранена, но продолжала вести бой, пока не подоспело подкрепление.</a:t>
            </a:r>
          </a:p>
          <a:p>
            <a:endParaRPr lang="ru-RU" sz="1600" dirty="0"/>
          </a:p>
          <a:p>
            <a:r>
              <a:rPr lang="ru-RU" sz="1600" dirty="0"/>
              <a:t>Умерла 23 ноября 1942 года. В день её гибели командир стрелкового полка представил М. В. Королеву к награждению высшей государственной наградой СССР орденом Ленина, 27 декабря 1942 года члены Военного Совета Армии в лице командующего 24 армией генерал-майора И. В. Галанина и члена Военного Совета полковника И. А. Гаврилова вынесли заключение о посмертном награждении другим знаком отличия — орденом Красного Знамени. </a:t>
            </a:r>
          </a:p>
        </p:txBody>
      </p:sp>
      <p:pic>
        <p:nvPicPr>
          <p:cNvPr id="5" name="Рисунок 4">
            <a:extLst>
              <a:ext uri="{FF2B5EF4-FFF2-40B4-BE49-F238E27FC236}">
                <a16:creationId xmlns:a16="http://schemas.microsoft.com/office/drawing/2014/main" xmlns="" id="{A1788C63-95A2-44ED-8BB5-3AC0ED13E968}"/>
              </a:ext>
            </a:extLst>
          </p:cNvPr>
          <p:cNvPicPr>
            <a:picLocks noChangeAspect="1"/>
          </p:cNvPicPr>
          <p:nvPr/>
        </p:nvPicPr>
        <p:blipFill>
          <a:blip r:embed="rId2"/>
          <a:stretch>
            <a:fillRect/>
          </a:stretch>
        </p:blipFill>
        <p:spPr>
          <a:xfrm>
            <a:off x="87761" y="646331"/>
            <a:ext cx="2812269" cy="3932450"/>
          </a:xfrm>
          <a:prstGeom prst="rect">
            <a:avLst/>
          </a:prstGeom>
        </p:spPr>
      </p:pic>
      <p:sp>
        <p:nvSpPr>
          <p:cNvPr id="6" name="Прямоугольник 5">
            <a:extLst>
              <a:ext uri="{FF2B5EF4-FFF2-40B4-BE49-F238E27FC236}">
                <a16:creationId xmlns:a16="http://schemas.microsoft.com/office/drawing/2014/main" xmlns="" id="{3569219A-07DF-4EE2-8DA5-EB7509C7182B}"/>
              </a:ext>
            </a:extLst>
          </p:cNvPr>
          <p:cNvSpPr/>
          <p:nvPr/>
        </p:nvSpPr>
        <p:spPr>
          <a:xfrm>
            <a:off x="-1" y="0"/>
            <a:ext cx="3923929" cy="646331"/>
          </a:xfrm>
          <a:prstGeom prst="rect">
            <a:avLst/>
          </a:prstGeom>
        </p:spPr>
        <p:txBody>
          <a:bodyPr wrap="square">
            <a:spAutoFit/>
          </a:bodyPr>
          <a:lstStyle/>
          <a:p>
            <a:pPr algn="ctr"/>
            <a:r>
              <a:rPr lang="ru-RU" dirty="0" err="1"/>
              <a:t>Марионелла</a:t>
            </a:r>
            <a:r>
              <a:rPr lang="ru-RU" dirty="0"/>
              <a:t> Владимировна Королёва (Гуля Королёва)</a:t>
            </a:r>
          </a:p>
        </p:txBody>
      </p:sp>
      <p:pic>
        <p:nvPicPr>
          <p:cNvPr id="6148" name="Picture 4">
            <a:extLst>
              <a:ext uri="{FF2B5EF4-FFF2-40B4-BE49-F238E27FC236}">
                <a16:creationId xmlns:a16="http://schemas.microsoft.com/office/drawing/2014/main" xmlns="" id="{443565E2-A213-48DD-A79A-33F3E4F7FA6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4261937"/>
            <a:ext cx="3851920" cy="2567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6122176"/>
      </p:ext>
    </p:extLst>
  </p:cSld>
  <p:clrMapOvr>
    <a:masterClrMapping/>
  </p:clrMapOvr>
  <mc:AlternateContent xmlns:mc="http://schemas.openxmlformats.org/markup-compatibility/2006" xmlns:p14="http://schemas.microsoft.com/office/powerpoint/2010/main">
    <mc:Choice Requires="p14">
      <p:transition spd="slow" p14:dur="3400" advTm="68340">
        <p14:reveal/>
      </p:transition>
    </mc:Choice>
    <mc:Fallback xmlns="">
      <p:transition spd="slow" advTm="6834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DC024A4A-9A23-4B36-8914-90D913110663}"/>
              </a:ext>
            </a:extLst>
          </p:cNvPr>
          <p:cNvSpPr txBox="1"/>
          <p:nvPr/>
        </p:nvSpPr>
        <p:spPr>
          <a:xfrm>
            <a:off x="18738" y="30819"/>
            <a:ext cx="1768882" cy="369332"/>
          </a:xfrm>
          <a:prstGeom prst="rect">
            <a:avLst/>
          </a:prstGeom>
          <a:noFill/>
        </p:spPr>
        <p:txBody>
          <a:bodyPr wrap="none" rtlCol="0">
            <a:spAutoFit/>
          </a:bodyPr>
          <a:lstStyle/>
          <a:p>
            <a:r>
              <a:rPr lang="ru-RU" dirty="0"/>
              <a:t>Николай Рухлин</a:t>
            </a:r>
          </a:p>
        </p:txBody>
      </p:sp>
      <p:sp>
        <p:nvSpPr>
          <p:cNvPr id="5" name="TextBox 4">
            <a:extLst>
              <a:ext uri="{FF2B5EF4-FFF2-40B4-BE49-F238E27FC236}">
                <a16:creationId xmlns:a16="http://schemas.microsoft.com/office/drawing/2014/main" xmlns="" id="{C2DB3FB0-DE10-479A-9EB4-B2DC77C533F0}"/>
              </a:ext>
            </a:extLst>
          </p:cNvPr>
          <p:cNvSpPr txBox="1"/>
          <p:nvPr/>
        </p:nvSpPr>
        <p:spPr>
          <a:xfrm>
            <a:off x="2915816" y="116632"/>
            <a:ext cx="6155499" cy="2031325"/>
          </a:xfrm>
          <a:prstGeom prst="rect">
            <a:avLst/>
          </a:prstGeom>
          <a:noFill/>
        </p:spPr>
        <p:txBody>
          <a:bodyPr wrap="square" rtlCol="0">
            <a:spAutoFit/>
          </a:bodyPr>
          <a:lstStyle/>
          <a:p>
            <a:r>
              <a:rPr lang="ru-RU" dirty="0"/>
              <a:t>Не могу не сказать и о своем родственнике. </a:t>
            </a:r>
          </a:p>
          <a:p>
            <a:r>
              <a:rPr lang="ru-RU" dirty="0"/>
              <a:t>Николай Рухлин, мой двоюродный прадед по маминой линии. Родившийся в село Песчанка Волгоградской области, в период Сталинградской битвы в районе села шли ожесточённые бои. Ушел на фронт, оставив мать с отцом, маленького брата  и 3 сестер. В 1943 гг. был призван на службу. Погиб под Курском, ему было 18 лет.</a:t>
            </a:r>
          </a:p>
        </p:txBody>
      </p:sp>
      <p:pic>
        <p:nvPicPr>
          <p:cNvPr id="7170" name="Picture 2">
            <a:extLst>
              <a:ext uri="{FF2B5EF4-FFF2-40B4-BE49-F238E27FC236}">
                <a16:creationId xmlns:a16="http://schemas.microsoft.com/office/drawing/2014/main" xmlns="" id="{ADE65B00-0D67-4C89-BB6F-67AF9B90F80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50207" y="2604073"/>
            <a:ext cx="3923252" cy="261277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xmlns="" id="{7F5DF914-E941-49CC-854B-E4C8BF98EB25}"/>
              </a:ext>
            </a:extLst>
          </p:cNvPr>
          <p:cNvSpPr txBox="1"/>
          <p:nvPr/>
        </p:nvSpPr>
        <p:spPr>
          <a:xfrm rot="10800000" flipV="1">
            <a:off x="2691752" y="2222317"/>
            <a:ext cx="3233339" cy="584775"/>
          </a:xfrm>
          <a:prstGeom prst="rect">
            <a:avLst/>
          </a:prstGeom>
          <a:noFill/>
        </p:spPr>
        <p:txBody>
          <a:bodyPr wrap="square" rtlCol="0">
            <a:spAutoFit/>
          </a:bodyPr>
          <a:lstStyle/>
          <a:p>
            <a:pPr algn="ctr"/>
            <a:r>
              <a:rPr lang="ru-RU" sz="1600" b="1" dirty="0"/>
              <a:t>Памятник всем жертвам Сталинградской битвы в Песчанке</a:t>
            </a:r>
          </a:p>
        </p:txBody>
      </p:sp>
      <p:sp>
        <p:nvSpPr>
          <p:cNvPr id="7" name="TextBox 6">
            <a:extLst>
              <a:ext uri="{FF2B5EF4-FFF2-40B4-BE49-F238E27FC236}">
                <a16:creationId xmlns:a16="http://schemas.microsoft.com/office/drawing/2014/main" xmlns="" id="{7F599A11-D105-403F-ABA7-2FAE0DDDD59B}"/>
              </a:ext>
            </a:extLst>
          </p:cNvPr>
          <p:cNvSpPr txBox="1"/>
          <p:nvPr/>
        </p:nvSpPr>
        <p:spPr>
          <a:xfrm>
            <a:off x="18738" y="5072855"/>
            <a:ext cx="5219395" cy="1754326"/>
          </a:xfrm>
          <a:prstGeom prst="rect">
            <a:avLst/>
          </a:prstGeom>
          <a:noFill/>
        </p:spPr>
        <p:txBody>
          <a:bodyPr wrap="square" rtlCol="0">
            <a:spAutoFit/>
          </a:bodyPr>
          <a:lstStyle/>
          <a:p>
            <a:r>
              <a:rPr lang="ru-RU" dirty="0"/>
              <a:t>Мой прадед был награжден трижды, медаль за отвагу и 2 медали за боевые заслуги.</a:t>
            </a:r>
          </a:p>
          <a:p>
            <a:r>
              <a:rPr lang="ru-RU" dirty="0"/>
              <a:t>Как и многие солдаты он защищал нашу </a:t>
            </a:r>
          </a:p>
          <a:p>
            <a:r>
              <a:rPr lang="ru-RU" dirty="0"/>
              <a:t>Родную землю, для того, чтобы мы жили мирно</a:t>
            </a:r>
          </a:p>
          <a:p>
            <a:r>
              <a:rPr lang="ru-RU" dirty="0"/>
              <a:t> и счастливо. Они - герои!</a:t>
            </a:r>
          </a:p>
          <a:p>
            <a:r>
              <a:rPr lang="ru-RU" dirty="0"/>
              <a:t>Честь и поклон всем Защитникам Отечества!</a:t>
            </a:r>
          </a:p>
        </p:txBody>
      </p:sp>
      <p:pic>
        <p:nvPicPr>
          <p:cNvPr id="3" name="Рисунок 2">
            <a:extLst>
              <a:ext uri="{FF2B5EF4-FFF2-40B4-BE49-F238E27FC236}">
                <a16:creationId xmlns:a16="http://schemas.microsoft.com/office/drawing/2014/main" xmlns="" id="{94528174-0BDC-4163-81EC-8985CBBCC54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359" y="414013"/>
            <a:ext cx="2643758" cy="3525011"/>
          </a:xfrm>
          <a:prstGeom prst="rect">
            <a:avLst/>
          </a:prstGeom>
        </p:spPr>
      </p:pic>
      <p:sp>
        <p:nvSpPr>
          <p:cNvPr id="8" name="AutoShape 2">
            <a:extLst>
              <a:ext uri="{FF2B5EF4-FFF2-40B4-BE49-F238E27FC236}">
                <a16:creationId xmlns:a16="http://schemas.microsoft.com/office/drawing/2014/main" xmlns="" id="{A8E59D9B-B0F6-472D-9D6C-822C0DAA1F3B}"/>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9" name="Рисунок 8">
            <a:extLst>
              <a:ext uri="{FF2B5EF4-FFF2-40B4-BE49-F238E27FC236}">
                <a16:creationId xmlns:a16="http://schemas.microsoft.com/office/drawing/2014/main" xmlns="" id="{0966E7A0-744B-4CBF-BAA0-5D3808B528B8}"/>
              </a:ext>
            </a:extLst>
          </p:cNvPr>
          <p:cNvPicPr>
            <a:picLocks noChangeAspect="1"/>
          </p:cNvPicPr>
          <p:nvPr/>
        </p:nvPicPr>
        <p:blipFill>
          <a:blip r:embed="rId4"/>
          <a:stretch>
            <a:fillRect/>
          </a:stretch>
        </p:blipFill>
        <p:spPr>
          <a:xfrm>
            <a:off x="5364088" y="4674319"/>
            <a:ext cx="3845975" cy="2138362"/>
          </a:xfrm>
          <a:prstGeom prst="rect">
            <a:avLst/>
          </a:prstGeom>
        </p:spPr>
      </p:pic>
      <p:pic>
        <p:nvPicPr>
          <p:cNvPr id="10" name="Рисунок 9">
            <a:extLst>
              <a:ext uri="{FF2B5EF4-FFF2-40B4-BE49-F238E27FC236}">
                <a16:creationId xmlns:a16="http://schemas.microsoft.com/office/drawing/2014/main" xmlns="" id="{16324978-5124-47D3-8EA6-18873FA6370D}"/>
              </a:ext>
            </a:extLst>
          </p:cNvPr>
          <p:cNvPicPr>
            <a:picLocks noChangeAspect="1"/>
          </p:cNvPicPr>
          <p:nvPr/>
        </p:nvPicPr>
        <p:blipFill>
          <a:blip r:embed="rId5"/>
          <a:stretch>
            <a:fillRect/>
          </a:stretch>
        </p:blipFill>
        <p:spPr>
          <a:xfrm>
            <a:off x="5839404" y="2569886"/>
            <a:ext cx="3275706" cy="2070246"/>
          </a:xfrm>
          <a:prstGeom prst="rect">
            <a:avLst/>
          </a:prstGeom>
        </p:spPr>
      </p:pic>
    </p:spTree>
    <p:extLst>
      <p:ext uri="{BB962C8B-B14F-4D97-AF65-F5344CB8AC3E}">
        <p14:creationId xmlns:p14="http://schemas.microsoft.com/office/powerpoint/2010/main" val="3825465858"/>
      </p:ext>
    </p:extLst>
  </p:cSld>
  <p:clrMapOvr>
    <a:masterClrMapping/>
  </p:clrMapOvr>
  <mc:AlternateContent xmlns:mc="http://schemas.openxmlformats.org/markup-compatibility/2006" xmlns:p14="http://schemas.microsoft.com/office/powerpoint/2010/main">
    <mc:Choice Requires="p14">
      <p:transition spd="slow" p14:dur="3400" advTm="34291">
        <p14:reveal/>
      </p:transition>
    </mc:Choice>
    <mc:Fallback xmlns="">
      <p:transition spd="slow" advTm="34291">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xmlns="" id="{FE64EF40-A539-424A-B681-243F4B97E1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7904" y="214290"/>
            <a:ext cx="5132537" cy="3847703"/>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a:extLst>
              <a:ext uri="{FF2B5EF4-FFF2-40B4-BE49-F238E27FC236}">
                <a16:creationId xmlns:a16="http://schemas.microsoft.com/office/drawing/2014/main" xmlns="" id="{39D51A9F-F565-4C78-967C-DC95CB756420}"/>
              </a:ext>
            </a:extLst>
          </p:cNvPr>
          <p:cNvSpPr/>
          <p:nvPr/>
        </p:nvSpPr>
        <p:spPr>
          <a:xfrm>
            <a:off x="179512" y="116632"/>
            <a:ext cx="3456384" cy="6186309"/>
          </a:xfrm>
          <a:prstGeom prst="rect">
            <a:avLst/>
          </a:prstGeom>
        </p:spPr>
        <p:txBody>
          <a:bodyPr wrap="square">
            <a:spAutoFit/>
          </a:bodyPr>
          <a:lstStyle/>
          <a:p>
            <a:pPr algn="just"/>
            <a:r>
              <a:rPr lang="ru-RU" dirty="0"/>
              <a:t>В августе 1942 года советский самолет-бомбардировщик «Пе-2», получив в бою повреждения, возвращался на аэродром в Заволжье.</a:t>
            </a:r>
          </a:p>
          <a:p>
            <a:pPr algn="just"/>
            <a:r>
              <a:rPr lang="ru-RU" dirty="0"/>
              <a:t>В районе села Песчанка самолет был атакован немецким истребителем, загорелся и взорвался. Местные жители похоронили останки трех летчиков в братской могиле на сельском кладбище. Имена погибших не установлены.</a:t>
            </a:r>
          </a:p>
          <a:p>
            <a:pPr algn="just"/>
            <a:r>
              <a:rPr lang="ru-RU" dirty="0"/>
              <a:t>Братская могила экипажа самолета-бомбардировщика на гражданском кладбище.</a:t>
            </a:r>
          </a:p>
          <a:p>
            <a:pPr algn="just"/>
            <a:r>
              <a:rPr lang="ru-RU" dirty="0"/>
              <a:t>На Братской могиле надпись: «Героям – летчикам, погибшим в 1942 году в бою с немецко-фашистскими захватчиками»</a:t>
            </a:r>
          </a:p>
          <a:p>
            <a:pPr algn="just"/>
            <a:r>
              <a:rPr lang="ru-RU" dirty="0"/>
              <a:t>Памятник был установлен в 1958 году.</a:t>
            </a:r>
          </a:p>
        </p:txBody>
      </p:sp>
    </p:spTree>
    <p:extLst>
      <p:ext uri="{BB962C8B-B14F-4D97-AF65-F5344CB8AC3E}">
        <p14:creationId xmlns:p14="http://schemas.microsoft.com/office/powerpoint/2010/main" val="268649042"/>
      </p:ext>
    </p:extLst>
  </p:cSld>
  <p:clrMapOvr>
    <a:masterClrMapping/>
  </p:clrMapOvr>
  <mc:AlternateContent xmlns:mc="http://schemas.openxmlformats.org/markup-compatibility/2006" xmlns:p14="http://schemas.microsoft.com/office/powerpoint/2010/main">
    <mc:Choice Requires="p14">
      <p:transition spd="slow" p14:dur="3400" advTm="46723">
        <p14:reveal/>
      </p:transition>
    </mc:Choice>
    <mc:Fallback xmlns="">
      <p:transition spd="slow" advTm="46723">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5700A14B-DD19-47AC-B0EB-760545D8CB9A}"/>
              </a:ext>
            </a:extLst>
          </p:cNvPr>
          <p:cNvPicPr>
            <a:picLocks noChangeAspect="1"/>
          </p:cNvPicPr>
          <p:nvPr/>
        </p:nvPicPr>
        <p:blipFill>
          <a:blip r:embed="rId2"/>
          <a:stretch>
            <a:fillRect/>
          </a:stretch>
        </p:blipFill>
        <p:spPr>
          <a:xfrm>
            <a:off x="611560" y="548680"/>
            <a:ext cx="8124395" cy="6093296"/>
          </a:xfrm>
          <a:prstGeom prst="rect">
            <a:avLst/>
          </a:prstGeom>
        </p:spPr>
      </p:pic>
    </p:spTree>
    <p:extLst>
      <p:ext uri="{BB962C8B-B14F-4D97-AF65-F5344CB8AC3E}">
        <p14:creationId xmlns:p14="http://schemas.microsoft.com/office/powerpoint/2010/main" val="1220723237"/>
      </p:ext>
    </p:extLst>
  </p:cSld>
  <p:clrMapOvr>
    <a:masterClrMapping/>
  </p:clrMapOvr>
  <mc:AlternateContent xmlns:mc="http://schemas.openxmlformats.org/markup-compatibility/2006" xmlns:p14="http://schemas.microsoft.com/office/powerpoint/2010/main">
    <mc:Choice Requires="p14">
      <p:transition spd="slow" p14:dur="3400" advTm="28873">
        <p14:reveal/>
      </p:transition>
    </mc:Choice>
    <mc:Fallback xmlns="">
      <p:transition spd="slow" advTm="28873">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D7A7CFA-A9FA-423D-87B7-4D4664F09088}"/>
              </a:ext>
            </a:extLst>
          </p:cNvPr>
          <p:cNvSpPr>
            <a:spLocks noGrp="1"/>
          </p:cNvSpPr>
          <p:nvPr>
            <p:ph type="ctrTitle"/>
          </p:nvPr>
        </p:nvSpPr>
        <p:spPr>
          <a:xfrm>
            <a:off x="857224" y="1412776"/>
            <a:ext cx="7536330" cy="2799762"/>
          </a:xfrm>
        </p:spPr>
        <p:txBody>
          <a:bodyPr>
            <a:normAutofit fontScale="90000"/>
          </a:bodyPr>
          <a:lstStyle/>
          <a:p>
            <a:r>
              <a:rPr lang="ru-RU" dirty="0"/>
              <a:t>Презентацию подготовил ученик МОУ СШ 140 г</a:t>
            </a:r>
            <a:r>
              <a:rPr lang="ru-RU" dirty="0" smtClean="0"/>
              <a:t>. Волгограда </a:t>
            </a:r>
            <a:r>
              <a:rPr lang="ru-RU" dirty="0"/>
              <a:t/>
            </a:r>
            <a:br>
              <a:rPr lang="ru-RU" dirty="0"/>
            </a:br>
            <a:r>
              <a:rPr lang="ru-RU" dirty="0"/>
              <a:t>4 в класса </a:t>
            </a:r>
            <a:r>
              <a:rPr lang="ru-RU" dirty="0" err="1"/>
              <a:t>Чуланников</a:t>
            </a:r>
            <a:r>
              <a:rPr lang="ru-RU" dirty="0"/>
              <a:t> Валерий</a:t>
            </a:r>
          </a:p>
        </p:txBody>
      </p:sp>
      <p:sp>
        <p:nvSpPr>
          <p:cNvPr id="3" name="Подзаголовок 2">
            <a:extLst>
              <a:ext uri="{FF2B5EF4-FFF2-40B4-BE49-F238E27FC236}">
                <a16:creationId xmlns:a16="http://schemas.microsoft.com/office/drawing/2014/main" xmlns="" id="{11444E75-A140-456C-A1D4-152D85BC39F5}"/>
              </a:ext>
            </a:extLst>
          </p:cNvPr>
          <p:cNvSpPr>
            <a:spLocks noGrp="1"/>
          </p:cNvSpPr>
          <p:nvPr>
            <p:ph type="subTitle" idx="1"/>
          </p:nvPr>
        </p:nvSpPr>
        <p:spPr/>
        <p:txBody>
          <a:bodyPr/>
          <a:lstStyle/>
          <a:p>
            <a:r>
              <a:rPr lang="ru-RU" dirty="0"/>
              <a:t>Классный </a:t>
            </a:r>
            <a:r>
              <a:rPr lang="ru-RU" dirty="0" smtClean="0"/>
              <a:t>руководитель: </a:t>
            </a:r>
            <a:r>
              <a:rPr lang="ru-RU" dirty="0" err="1"/>
              <a:t>Учамбрина</a:t>
            </a:r>
            <a:r>
              <a:rPr lang="ru-RU" dirty="0"/>
              <a:t> Вера Тимофеевна</a:t>
            </a:r>
          </a:p>
        </p:txBody>
      </p:sp>
    </p:spTree>
    <p:extLst>
      <p:ext uri="{BB962C8B-B14F-4D97-AF65-F5344CB8AC3E}">
        <p14:creationId xmlns:p14="http://schemas.microsoft.com/office/powerpoint/2010/main" val="1489418251"/>
      </p:ext>
    </p:extLst>
  </p:cSld>
  <p:clrMapOvr>
    <a:masterClrMapping/>
  </p:clrMapOvr>
</p:sld>
</file>

<file path=ppt/theme/theme1.xml><?xml version="1.0" encoding="utf-8"?>
<a:theme xmlns:a="http://schemas.openxmlformats.org/drawingml/2006/main" name="MS_RU_RU_Ed_14_Russia_2007v_Russia">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E47E7E"/>
      </a:hlink>
      <a:folHlink>
        <a:srgbClr val="C84447"/>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spDef>
      <a:spPr>
        <a:solidFill>
          <a:schemeClr val="accent3"/>
        </a:solidFill>
        <a:ln w="25400" cap="rnd" cmpd="sng" algn="ctr">
          <a:noFill/>
          <a:prstDash val="solid"/>
        </a:ln>
        <a:effectLst/>
      </a:spPr>
      <a:bodyPr rtlCol="0" anchor="ctr"/>
      <a:lstStyle>
        <a:defPPr algn="ctr">
          <a:defRPr/>
        </a:defPPr>
      </a:lstStyle>
      <a:style>
        <a:lnRef idx="2">
          <a:schemeClr val="accent1"/>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ApprovalStatus xmlns="9d035d7d-02e5-4a00-8b62-9a556aabc7b5">InProgress</ApprovalStatus>
    <EditorialTags xmlns="9d035d7d-02e5-4a00-8b62-9a556aabc7b5" xsi:nil="true"/>
    <MarketSpecific xmlns="9d035d7d-02e5-4a00-8b62-9a556aabc7b5">true</MarketSpecific>
    <TPLaunchHelpLinkType xmlns="9d035d7d-02e5-4a00-8b62-9a556aabc7b5">Template</TPLaunchHelpLinkType>
    <TPNamespace xmlns="9d035d7d-02e5-4a00-8b62-9a556aabc7b5" xsi:nil="true"/>
    <TemplateTemplateType xmlns="9d035d7d-02e5-4a00-8b62-9a556aabc7b5">PowerPoint 12 Default</TemplateTemplateType>
    <UANotes xmlns="9d035d7d-02e5-4a00-8b62-9a556aabc7b5" xsi:nil="true"/>
    <VoteCount xmlns="9d035d7d-02e5-4a00-8b62-9a556aabc7b5" xsi:nil="true"/>
    <HandoffToMSDN xmlns="9d035d7d-02e5-4a00-8b62-9a556aabc7b5" xsi:nil="true"/>
    <OriginAsset xmlns="9d035d7d-02e5-4a00-8b62-9a556aabc7b5" xsi:nil="true"/>
    <PublishTargets xmlns="9d035d7d-02e5-4a00-8b62-9a556aabc7b5">OfficeOnline</PublishTargets>
    <AssetType xmlns="9d035d7d-02e5-4a00-8b62-9a556aabc7b5">TP</AssetType>
    <IntlLangReview xmlns="9d035d7d-02e5-4a00-8b62-9a556aabc7b5" xsi:nil="true"/>
    <NumericId xmlns="9d035d7d-02e5-4a00-8b62-9a556aabc7b5" xsi:nil="true"/>
    <OOCacheId xmlns="9d035d7d-02e5-4a00-8b62-9a556aabc7b5" xsi:nil="true"/>
    <ClipArtFilename xmlns="9d035d7d-02e5-4a00-8b62-9a556aabc7b5" xsi:nil="true"/>
    <OpenTemplate xmlns="9d035d7d-02e5-4a00-8b62-9a556aabc7b5">true</OpenTemplate>
    <TPExecutable xmlns="9d035d7d-02e5-4a00-8b62-9a556aabc7b5" xsi:nil="true"/>
    <LastHandOff xmlns="9d035d7d-02e5-4a00-8b62-9a556aabc7b5" xsi:nil="true"/>
    <TPLaunchHelpLink xmlns="9d035d7d-02e5-4a00-8b62-9a556aabc7b5" xsi:nil="true"/>
    <Providers xmlns="9d035d7d-02e5-4a00-8b62-9a556aabc7b5" xsi:nil="true"/>
    <TPAppVersion xmlns="9d035d7d-02e5-4a00-8b62-9a556aabc7b5" xsi:nil="true"/>
    <IsSearchable xmlns="9d035d7d-02e5-4a00-8b62-9a556aabc7b5">true</IsSearchable>
    <EditorialStatus xmlns="9d035d7d-02e5-4a00-8b62-9a556aabc7b5">Complete</EditorialStatus>
    <UALocComments xmlns="9d035d7d-02e5-4a00-8b62-9a556aabc7b5" xsi:nil="true"/>
    <CSXHash xmlns="9d035d7d-02e5-4a00-8b62-9a556aabc7b5" xsi:nil="true"/>
    <DirectSourceMarket xmlns="9d035d7d-02e5-4a00-8b62-9a556aabc7b5" xsi:nil="true"/>
    <DSATActionTaken xmlns="9d035d7d-02e5-4a00-8b62-9a556aabc7b5" xsi:nil="true"/>
    <PolicheckWords xmlns="9d035d7d-02e5-4a00-8b62-9a556aabc7b5" xsi:nil="true"/>
    <BugNumber xmlns="9d035d7d-02e5-4a00-8b62-9a556aabc7b5" xsi:nil="true"/>
    <Downloads xmlns="9d035d7d-02e5-4a00-8b62-9a556aabc7b5">0</Downloads>
    <ThumbnailAssetId xmlns="9d035d7d-02e5-4a00-8b62-9a556aabc7b5" xsi:nil="true"/>
    <TrustLevel xmlns="9d035d7d-02e5-4a00-8b62-9a556aabc7b5">1 Microsoft Managed Content</TrustLevel>
    <UALocRecommendation xmlns="9d035d7d-02e5-4a00-8b62-9a556aabc7b5">Localize</UALocRecommendation>
    <TPApplication xmlns="9d035d7d-02e5-4a00-8b62-9a556aabc7b5" xsi:nil="true"/>
    <AssetId xmlns="9d035d7d-02e5-4a00-8b62-9a556aabc7b5">TP101908694</AssetId>
    <APEditor xmlns="9d035d7d-02e5-4a00-8b62-9a556aabc7b5">
      <UserInfo>
        <DisplayName/>
        <AccountId xsi:nil="true"/>
        <AccountType/>
      </UserInfo>
    </APEditor>
    <PrimaryImageGen xmlns="9d035d7d-02e5-4a00-8b62-9a556aabc7b5">true</PrimaryImageGen>
    <TPInstallLocation xmlns="9d035d7d-02e5-4a00-8b62-9a556aabc7b5" xsi:nil="true"/>
    <Manager xmlns="9d035d7d-02e5-4a00-8b62-9a556aabc7b5" xsi:nil="true"/>
    <ParentAssetId xmlns="9d035d7d-02e5-4a00-8b62-9a556aabc7b5" xsi:nil="true"/>
    <SubmitterId xmlns="9d035d7d-02e5-4a00-8b62-9a556aabc7b5" xsi:nil="true"/>
    <TemplateStatus xmlns="9d035d7d-02e5-4a00-8b62-9a556aabc7b5">Complete</TemplateStatus>
    <APAuthor xmlns="9d035d7d-02e5-4a00-8b62-9a556aabc7b5">
      <UserInfo>
        <DisplayName>FAREAST\v-thjoth</DisplayName>
        <AccountId>39</AccountId>
        <AccountType/>
      </UserInfo>
    </APAuthor>
    <TPCommandLine xmlns="9d035d7d-02e5-4a00-8b62-9a556aabc7b5" xsi:nil="true"/>
    <APDescription xmlns="9d035d7d-02e5-4a00-8b62-9a556aabc7b5" xsi:nil="true"/>
    <UAProjectedTotalWords xmlns="9d035d7d-02e5-4a00-8b62-9a556aabc7b5" xsi:nil="true"/>
    <Provider xmlns="9d035d7d-02e5-4a00-8b62-9a556aabc7b5" xsi:nil="true"/>
    <ApprovalLog xmlns="9d035d7d-02e5-4a00-8b62-9a556aabc7b5" xsi:nil="true"/>
    <Component xmlns="91e8d559-4d54-460d-ba58-5d5027f88b4d" xsi:nil="true"/>
    <LastPublishResultLookup xmlns="9d035d7d-02e5-4a00-8b62-9a556aabc7b5" xsi:nil="true"/>
    <BusinessGroup xmlns="9d035d7d-02e5-4a00-8b62-9a556aabc7b5" xsi:nil="true"/>
    <PublishStatusLookup xmlns="9d035d7d-02e5-4a00-8b62-9a556aabc7b5">
      <Value>267185</Value>
      <Value>407212</Value>
    </PublishStatusLookup>
    <SourceTitle xmlns="9d035d7d-02e5-4a00-8b62-9a556aabc7b5" xsi:nil="true"/>
    <AcquiredFrom xmlns="9d035d7d-02e5-4a00-8b62-9a556aabc7b5">Internal MS</AcquiredFrom>
    <CSXSubmissionMarket xmlns="9d035d7d-02e5-4a00-8b62-9a556aabc7b5" xsi:nil="true"/>
    <Markets xmlns="9d035d7d-02e5-4a00-8b62-9a556aabc7b5"/>
    <OriginalSourceMarket xmlns="9d035d7d-02e5-4a00-8b62-9a556aabc7b5" xsi:nil="true"/>
    <ArtSampleDocs xmlns="9d035d7d-02e5-4a00-8b62-9a556aabc7b5" xsi:nil="true"/>
    <ShowIn xmlns="9d035d7d-02e5-4a00-8b62-9a556aabc7b5">Show everywhere</ShowIn>
    <TPClientViewer xmlns="9d035d7d-02e5-4a00-8b62-9a556aabc7b5" xsi:nil="true"/>
    <IntlLangReviewDate xmlns="9d035d7d-02e5-4a00-8b62-9a556aabc7b5" xsi:nil="true"/>
    <TPFriendlyName xmlns="9d035d7d-02e5-4a00-8b62-9a556aabc7b5" xsi:nil="true"/>
    <AverageRating xmlns="9d035d7d-02e5-4a00-8b62-9a556aabc7b5" xsi:nil="true"/>
    <AssetStart xmlns="9d035d7d-02e5-4a00-8b62-9a556aabc7b5">2010-06-18T10:05:00+00:00</AssetStart>
    <TPComponent xmlns="9d035d7d-02e5-4a00-8b62-9a556aabc7b5" xsi:nil="true"/>
    <CrawlForDependencies xmlns="9d035d7d-02e5-4a00-8b62-9a556aabc7b5">false</CrawlForDependencies>
    <FriendlyTitle xmlns="9d035d7d-02e5-4a00-8b62-9a556aabc7b5" xsi:nil="true"/>
    <LastModifiedDateTime xmlns="9d035d7d-02e5-4a00-8b62-9a556aabc7b5" xsi:nil="true"/>
    <LegacyData xmlns="9d035d7d-02e5-4a00-8b62-9a556aabc7b5" xsi:nil="true"/>
    <Milestone xmlns="9d035d7d-02e5-4a00-8b62-9a556aabc7b5" xsi:nil="true"/>
    <TimesCloned xmlns="9d035d7d-02e5-4a00-8b62-9a556aabc7b5" xsi:nil="true"/>
    <ContentItem xmlns="9d035d7d-02e5-4a00-8b62-9a556aabc7b5" xsi:nil="true"/>
    <IsDeleted xmlns="9d035d7d-02e5-4a00-8b62-9a556aabc7b5">false</IsDeleted>
    <UACurrentWords xmlns="9d035d7d-02e5-4a00-8b62-9a556aabc7b5" xsi:nil="true"/>
    <AssetExpire xmlns="9d035d7d-02e5-4a00-8b62-9a556aabc7b5">2100-01-01T08:00:00+00:00</AssetExpire>
    <Description0 xmlns="91e8d559-4d54-460d-ba58-5d5027f88b4d" xsi:nil="true"/>
    <MachineTranslated xmlns="9d035d7d-02e5-4a00-8b62-9a556aabc7b5">false</MachineTranslated>
    <OutputCachingOn xmlns="9d035d7d-02e5-4a00-8b62-9a556aabc7b5">true</OutputCachingOn>
    <PlannedPubDate xmlns="9d035d7d-02e5-4a00-8b62-9a556aabc7b5" xsi:nil="true"/>
    <CSXUpdate xmlns="9d035d7d-02e5-4a00-8b62-9a556aabc7b5">false</CSXUpdate>
    <IntlLangReviewer xmlns="9d035d7d-02e5-4a00-8b62-9a556aabc7b5" xsi:nil="true"/>
    <IntlLocPriority xmlns="9d035d7d-02e5-4a00-8b62-9a556aabc7b5" xsi:nil="true"/>
    <CSXSubmissionDate xmlns="9d035d7d-02e5-4a00-8b62-9a556aabc7b5" xsi:nil="true"/>
    <BlockPublish xmlns="9d035d7d-02e5-4a00-8b62-9a556aabc7b5" xsi:nil="true"/>
    <InternalTagsTaxHTField0 xmlns="9d035d7d-02e5-4a00-8b62-9a556aabc7b5">
      <Terms xmlns="http://schemas.microsoft.com/office/infopath/2007/PartnerControls"/>
    </InternalTagsTaxHTField0>
    <LocComments xmlns="9d035d7d-02e5-4a00-8b62-9a556aabc7b5" xsi:nil="true"/>
    <OriginalRelease xmlns="9d035d7d-02e5-4a00-8b62-9a556aabc7b5">14</OriginalRelease>
    <LocLastLocAttemptVersionLookup xmlns="9d035d7d-02e5-4a00-8b62-9a556aabc7b5">184637</LocLastLocAttemptVersionLookup>
    <CampaignTagsTaxHTField0 xmlns="9d035d7d-02e5-4a00-8b62-9a556aabc7b5">
      <Terms xmlns="http://schemas.microsoft.com/office/infopath/2007/PartnerControls"/>
    </CampaignTagsTaxHTField0>
    <TaxCatchAll xmlns="9d035d7d-02e5-4a00-8b62-9a556aabc7b5"/>
    <LocRecommendedHandoff xmlns="9d035d7d-02e5-4a00-8b62-9a556aabc7b5" xsi:nil="true"/>
    <LocalizationTagsTaxHTField0 xmlns="9d035d7d-02e5-4a00-8b62-9a556aabc7b5">
      <Terms xmlns="http://schemas.microsoft.com/office/infopath/2007/PartnerControls"/>
    </LocalizationTagsTaxHTField0>
    <RecommendationsModifier xmlns="9d035d7d-02e5-4a00-8b62-9a556aabc7b5" xsi:nil="true"/>
    <LocManualTestRequired xmlns="9d035d7d-02e5-4a00-8b62-9a556aabc7b5">false</LocManualTestRequired>
    <ScenarioTagsTaxHTField0 xmlns="9d035d7d-02e5-4a00-8b62-9a556aabc7b5">
      <Terms xmlns="http://schemas.microsoft.com/office/infopath/2007/PartnerControls"/>
    </ScenarioTagsTaxHTField0>
    <FeatureTagsTaxHTField0 xmlns="9d035d7d-02e5-4a00-8b62-9a556aabc7b5">
      <Terms xmlns="http://schemas.microsoft.com/office/infopath/2007/PartnerControls"/>
    </FeatureTagsTaxHTField0>
    <LocMarketGroupTiers2 xmlns="9d035d7d-02e5-4a00-8b62-9a556aabc7b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TemplateFile" ma:contentTypeID="0x010100BB2780C3CC07BD4BAA623FF9571645580400D1570604EA743043A2641365C0E91715" ma:contentTypeVersion="55" ma:contentTypeDescription="Create a new document." ma:contentTypeScope="" ma:versionID="2c496a0f341a72d7e8cbd42eb499a6d4">
  <xsd:schema xmlns:xsd="http://www.w3.org/2001/XMLSchema" xmlns:xs="http://www.w3.org/2001/XMLSchema" xmlns:p="http://schemas.microsoft.com/office/2006/metadata/properties" xmlns:ns2="9d035d7d-02e5-4a00-8b62-9a556aabc7b5" xmlns:ns3="91e8d559-4d54-460d-ba58-5d5027f88b4d" targetNamespace="http://schemas.microsoft.com/office/2006/metadata/properties" ma:root="true" ma:fieldsID="2bcea688bd265da693c2f253e50f4ab0" ns2:_="" ns3:_="">
    <xsd:import namespace="9d035d7d-02e5-4a00-8b62-9a556aabc7b5"/>
    <xsd:import namespace="91e8d559-4d54-460d-ba58-5d5027f88b4d"/>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element ref="ns3:Description0" minOccurs="0"/>
                <xsd:element ref="ns3:Compone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035d7d-02e5-4a00-8b62-9a556aabc7b5"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0:00:00Z"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dc117081-80f4-4e10-b46d-e6dc6854316c}"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41FC7ADF-4C62-4413-95B2-CDE72C4AD396}" ma:internalName="CSXSubmissionMarket" ma:readOnly="false" ma:showField="MarketName" ma:web="9d035d7d-02e5-4a00-8b62-9a556aabc7b5">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5e663266-dbf1-446f-b076-28feab654dae}"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CD722278-12DA-4BA9-B56C-2624CA46C480}" ma:internalName="InProjectListLookup" ma:readOnly="true" ma:showField="InProjectList" ma:web="9d035d7d-02e5-4a00-8b62-9a556aabc7b5">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65226a81-6f17-445b-9321-8ea42e2eee04}"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CD722278-12DA-4BA9-B56C-2624CA46C480}" ma:internalName="LastCompleteVersionLookup" ma:readOnly="true" ma:showField="LastCompleteVersion" ma:web="9d035d7d-02e5-4a00-8b62-9a556aabc7b5">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CD722278-12DA-4BA9-B56C-2624CA46C480}" ma:internalName="LastPreviewErrorLookup" ma:readOnly="true" ma:showField="LastPreviewError" ma:web="9d035d7d-02e5-4a00-8b62-9a556aabc7b5">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CD722278-12DA-4BA9-B56C-2624CA46C480}" ma:internalName="LastPreviewResultLookup" ma:readOnly="true" ma:showField="LastPreviewResult" ma:web="9d035d7d-02e5-4a00-8b62-9a556aabc7b5">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CD722278-12DA-4BA9-B56C-2624CA46C480}" ma:internalName="LastPreviewAttemptDateLookup" ma:readOnly="true" ma:showField="LastPreviewAttemptDate" ma:web="9d035d7d-02e5-4a00-8b62-9a556aabc7b5">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CD722278-12DA-4BA9-B56C-2624CA46C480}" ma:internalName="LastPreviewedByLookup" ma:readOnly="true" ma:showField="LastPreviewedBy" ma:web="9d035d7d-02e5-4a00-8b62-9a556aabc7b5">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CD722278-12DA-4BA9-B56C-2624CA46C480}" ma:internalName="LastPreviewTimeLookup" ma:readOnly="true" ma:showField="LastPreviewTime" ma:web="9d035d7d-02e5-4a00-8b62-9a556aabc7b5">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CD722278-12DA-4BA9-B56C-2624CA46C480}" ma:internalName="LastPreviewVersionLookup" ma:readOnly="true" ma:showField="LastPreviewVersion" ma:web="9d035d7d-02e5-4a00-8b62-9a556aabc7b5">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CD722278-12DA-4BA9-B56C-2624CA46C480}" ma:internalName="LastPublishErrorLookup" ma:readOnly="true" ma:showField="LastPublishError" ma:web="9d035d7d-02e5-4a00-8b62-9a556aabc7b5">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CD722278-12DA-4BA9-B56C-2624CA46C480}" ma:internalName="LastPublishResultLookup" ma:readOnly="true" ma:showField="LastPublishResult" ma:web="9d035d7d-02e5-4a00-8b62-9a556aabc7b5">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CD722278-12DA-4BA9-B56C-2624CA46C480}" ma:internalName="LastPublishAttemptDateLookup" ma:readOnly="true" ma:showField="LastPublishAttemptDate" ma:web="9d035d7d-02e5-4a00-8b62-9a556aabc7b5">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CD722278-12DA-4BA9-B56C-2624CA46C480}" ma:internalName="LastPublishedByLookup" ma:readOnly="true" ma:showField="LastPublishedBy" ma:web="9d035d7d-02e5-4a00-8b62-9a556aabc7b5">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CD722278-12DA-4BA9-B56C-2624CA46C480}" ma:internalName="LastPublishTimeLookup" ma:readOnly="true" ma:showField="LastPublishTime" ma:web="9d035d7d-02e5-4a00-8b62-9a556aabc7b5">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CD722278-12DA-4BA9-B56C-2624CA46C480}" ma:internalName="LastPublishVersionLookup" ma:readOnly="true" ma:showField="LastPublishVersion" ma:web="9d035d7d-02e5-4a00-8b62-9a556aabc7b5">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B116CC8E-FCD3-4331-849C-1BF4DB8052AE}" ma:internalName="LocLastLocAttemptVersionLookup" ma:readOnly="false" ma:showField="LastLocAttemptVersion" ma:web="9d035d7d-02e5-4a00-8b62-9a556aabc7b5">
      <xsd:simpleType>
        <xsd:restriction base="dms:Lookup"/>
      </xsd:simpleType>
    </xsd:element>
    <xsd:element name="LocLastLocAttemptVersionTypeLookup" ma:index="72" nillable="true" ma:displayName="Loc Last Loc Attempt Version Type" ma:default="" ma:list="{B116CC8E-FCD3-4331-849C-1BF4DB8052AE}" ma:internalName="LocLastLocAttemptVersionTypeLookup" ma:readOnly="true" ma:showField="LastLocAttemptVersionType" ma:web="9d035d7d-02e5-4a00-8b62-9a556aabc7b5">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B116CC8E-FCD3-4331-849C-1BF4DB8052AE}" ma:internalName="LocNewPublishedVersionLookup" ma:readOnly="true" ma:showField="NewPublishedVersion" ma:web="9d035d7d-02e5-4a00-8b62-9a556aabc7b5">
      <xsd:simpleType>
        <xsd:restriction base="dms:Lookup"/>
      </xsd:simpleType>
    </xsd:element>
    <xsd:element name="LocOverallHandbackStatusLookup" ma:index="76" nillable="true" ma:displayName="Loc Overall Handback Status" ma:default="" ma:list="{B116CC8E-FCD3-4331-849C-1BF4DB8052AE}" ma:internalName="LocOverallHandbackStatusLookup" ma:readOnly="true" ma:showField="OverallHandbackStatus" ma:web="9d035d7d-02e5-4a00-8b62-9a556aabc7b5">
      <xsd:simpleType>
        <xsd:restriction base="dms:Lookup"/>
      </xsd:simpleType>
    </xsd:element>
    <xsd:element name="LocOverallLocStatusLookup" ma:index="77" nillable="true" ma:displayName="Loc Overall Localize Status" ma:default="" ma:list="{B116CC8E-FCD3-4331-849C-1BF4DB8052AE}" ma:internalName="LocOverallLocStatusLookup" ma:readOnly="true" ma:showField="OverallLocStatus" ma:web="9d035d7d-02e5-4a00-8b62-9a556aabc7b5">
      <xsd:simpleType>
        <xsd:restriction base="dms:Lookup"/>
      </xsd:simpleType>
    </xsd:element>
    <xsd:element name="LocOverallPreviewStatusLookup" ma:index="78" nillable="true" ma:displayName="Loc Overall Preview Status" ma:default="" ma:list="{B116CC8E-FCD3-4331-849C-1BF4DB8052AE}" ma:internalName="LocOverallPreviewStatusLookup" ma:readOnly="true" ma:showField="OverallPreviewStatus" ma:web="9d035d7d-02e5-4a00-8b62-9a556aabc7b5">
      <xsd:simpleType>
        <xsd:restriction base="dms:Lookup"/>
      </xsd:simpleType>
    </xsd:element>
    <xsd:element name="LocOverallPublishStatusLookup" ma:index="79" nillable="true" ma:displayName="Loc Overall Publish Status" ma:default="" ma:list="{B116CC8E-FCD3-4331-849C-1BF4DB8052AE}" ma:internalName="LocOverallPublishStatusLookup" ma:readOnly="true" ma:showField="OverallPublishStatus" ma:web="9d035d7d-02e5-4a00-8b62-9a556aabc7b5">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B116CC8E-FCD3-4331-849C-1BF4DB8052AE}" ma:internalName="LocProcessedForHandoffsLookup" ma:readOnly="true" ma:showField="ProcessedForHandoffs" ma:web="9d035d7d-02e5-4a00-8b62-9a556aabc7b5">
      <xsd:simpleType>
        <xsd:restriction base="dms:Lookup"/>
      </xsd:simpleType>
    </xsd:element>
    <xsd:element name="LocProcessedForMarketsLookup" ma:index="82" nillable="true" ma:displayName="Loc Processed For Markets" ma:default="" ma:list="{B116CC8E-FCD3-4331-849C-1BF4DB8052AE}" ma:internalName="LocProcessedForMarketsLookup" ma:readOnly="true" ma:showField="ProcessedForMarkets" ma:web="9d035d7d-02e5-4a00-8b62-9a556aabc7b5">
      <xsd:simpleType>
        <xsd:restriction base="dms:Lookup"/>
      </xsd:simpleType>
    </xsd:element>
    <xsd:element name="LocPublishedDependentAssetsLookup" ma:index="83" nillable="true" ma:displayName="Loc Published Dependent Assets" ma:default="" ma:list="{B116CC8E-FCD3-4331-849C-1BF4DB8052AE}" ma:internalName="LocPublishedDependentAssetsLookup" ma:readOnly="true" ma:showField="PublishedDependentAssets" ma:web="9d035d7d-02e5-4a00-8b62-9a556aabc7b5">
      <xsd:simpleType>
        <xsd:restriction base="dms:Lookup"/>
      </xsd:simpleType>
    </xsd:element>
    <xsd:element name="LocPublishedLinkedAssetsLookup" ma:index="84" nillable="true" ma:displayName="Loc Published Linked Assets" ma:default="" ma:list="{B116CC8E-FCD3-4331-849C-1BF4DB8052AE}" ma:internalName="LocPublishedLinkedAssetsLookup" ma:readOnly="true" ma:showField="PublishedLinkedAssets" ma:web="9d035d7d-02e5-4a00-8b62-9a556aabc7b5">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c95181ba-569f-436f-adb3-78c3831fea54}"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41FC7ADF-4C62-4413-95B2-CDE72C4AD396}" ma:internalName="Markets" ma:readOnly="false" ma:showField="MarketName" ma:web="9d035d7d-02e5-4a00-8b62-9a556aabc7b5">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CD722278-12DA-4BA9-B56C-2624CA46C480}" ma:internalName="NumOfRatingsLookup" ma:readOnly="true" ma:showField="NumOfRatings" ma:web="9d035d7d-02e5-4a00-8b62-9a556aabc7b5">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CD722278-12DA-4BA9-B56C-2624CA46C480}" ma:internalName="PublishStatusLookup" ma:readOnly="false" ma:showField="PublishStatus" ma:web="9d035d7d-02e5-4a00-8b62-9a556aabc7b5">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a34c0026-7bf6-479c-b6e7-24710140ce31}"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0ef119a3-9350-4d50-81f0-e824a5745f43}" ma:internalName="TaxCatchAll" ma:showField="CatchAllData" ma:web="9d035d7d-02e5-4a00-8b62-9a556aabc7b5">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0ef119a3-9350-4d50-81f0-e824a5745f43}" ma:internalName="TaxCatchAllLabel" ma:readOnly="true" ma:showField="CatchAllDataLabel" ma:web="9d035d7d-02e5-4a00-8b62-9a556aabc7b5">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1e8d559-4d54-460d-ba58-5d5027f88b4d" elementFormDefault="qualified">
    <xsd:import namespace="http://schemas.microsoft.com/office/2006/documentManagement/types"/>
    <xsd:import namespace="http://schemas.microsoft.com/office/infopath/2007/PartnerControls"/>
    <xsd:element name="Description0" ma:index="134" nillable="true" ma:displayName="Description" ma:internalName="Description0">
      <xsd:simpleType>
        <xsd:restriction base="dms:Note"/>
      </xsd:simpleType>
    </xsd:element>
    <xsd:element name="Component" ma:index="135" nillable="true" ma:displayName="Component" ma:internalName="Component">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BEA93F6-6209-450E-A12E-1F99049ABC9B}">
  <ds:schemaRefs>
    <ds:schemaRef ds:uri="http://schemas.microsoft.com/sharepoint/v3/contenttype/forms"/>
  </ds:schemaRefs>
</ds:datastoreItem>
</file>

<file path=customXml/itemProps2.xml><?xml version="1.0" encoding="utf-8"?>
<ds:datastoreItem xmlns:ds="http://schemas.openxmlformats.org/officeDocument/2006/customXml" ds:itemID="{A18442B2-B55C-4F87-83B2-EB1292C80BBF}">
  <ds:schemaRefs>
    <ds:schemaRef ds:uri="http://schemas.microsoft.com/office/2006/metadata/properties"/>
    <ds:schemaRef ds:uri="http://schemas.microsoft.com/office/infopath/2007/PartnerControls"/>
    <ds:schemaRef ds:uri="9d035d7d-02e5-4a00-8b62-9a556aabc7b5"/>
    <ds:schemaRef ds:uri="91e8d559-4d54-460d-ba58-5d5027f88b4d"/>
  </ds:schemaRefs>
</ds:datastoreItem>
</file>

<file path=customXml/itemProps3.xml><?xml version="1.0" encoding="utf-8"?>
<ds:datastoreItem xmlns:ds="http://schemas.openxmlformats.org/officeDocument/2006/customXml" ds:itemID="{C0CA1336-458C-480B-8ABE-BD390D2D36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d035d7d-02e5-4a00-8b62-9a556aabc7b5"/>
    <ds:schemaRef ds:uri="91e8d559-4d54-460d-ba58-5d5027f88b4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Презентация о России</Template>
  <TotalTime>0</TotalTime>
  <Words>1348</Words>
  <Application>Microsoft Office PowerPoint</Application>
  <PresentationFormat>Экран (4:3)</PresentationFormat>
  <Paragraphs>78</Paragraphs>
  <Slides>13</Slides>
  <Notes>1</Notes>
  <HiddenSlides>0</HiddenSlides>
  <MMClips>2</MMClips>
  <ScaleCrop>false</ScaleCrop>
  <HeadingPairs>
    <vt:vector size="8" baseType="variant">
      <vt:variant>
        <vt:lpstr>Использованные шрифты</vt:lpstr>
      </vt:variant>
      <vt:variant>
        <vt:i4>6</vt:i4>
      </vt:variant>
      <vt:variant>
        <vt:lpstr>Тема</vt:lpstr>
      </vt:variant>
      <vt:variant>
        <vt:i4>1</vt:i4>
      </vt:variant>
      <vt:variant>
        <vt:lpstr>Заголовки слайдов</vt:lpstr>
      </vt:variant>
      <vt:variant>
        <vt:i4>13</vt:i4>
      </vt:variant>
      <vt:variant>
        <vt:lpstr>Произвольные показы</vt:lpstr>
      </vt:variant>
      <vt:variant>
        <vt:i4>1</vt:i4>
      </vt:variant>
    </vt:vector>
  </HeadingPairs>
  <TitlesOfParts>
    <vt:vector size="21" baseType="lpstr">
      <vt:lpstr>Arial</vt:lpstr>
      <vt:lpstr>Calibri</vt:lpstr>
      <vt:lpstr>MuseoSansCyrl-500</vt:lpstr>
      <vt:lpstr>Segoe</vt:lpstr>
      <vt:lpstr>Segoe Semibold</vt:lpstr>
      <vt:lpstr>Times New Roman Cyr</vt:lpstr>
      <vt:lpstr>MS_RU_RU_Ed_14_Russia_2007v_Russia</vt:lpstr>
      <vt:lpstr>Презентация PowerPoint</vt:lpstr>
      <vt:lpstr>Они Защищали Родину.</vt:lpstr>
      <vt:lpstr>Много городов России признаны Городами-героями, я живу в одном из них.  Город-герой Волгоград (Сталинград).  В своей презентации я хочу рассказать о героях, которые защищали наш город 17 июля 1942 года – 2 февраля 1943 года.</vt:lpstr>
      <vt:lpstr>Михаил Паникаха</vt:lpstr>
      <vt:lpstr>Яков Павлов</vt:lpstr>
      <vt:lpstr>Миша Романов</vt:lpstr>
      <vt:lpstr>Саша Филиппов</vt:lpstr>
      <vt:lpstr>Презентация PowerPoint</vt:lpstr>
      <vt:lpstr>Презентация PowerPoint</vt:lpstr>
      <vt:lpstr>Презентация PowerPoint</vt:lpstr>
      <vt:lpstr>Презентация PowerPoint</vt:lpstr>
      <vt:lpstr>Презентация PowerPoint</vt:lpstr>
      <vt:lpstr>Презентацию подготовил ученик МОУ СШ 140 г. Волгограда  4 в класса Чуланников Валерий</vt:lpstr>
      <vt:lpstr>Произвольный показ 1</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Презентация о России</dc:subject>
  <dc:creator/>
  <cp:keywords>Презентация о России</cp:keywords>
  <dc:description>Презентация о России</dc:description>
  <cp:lastModifiedBy/>
  <cp:revision>1</cp:revision>
  <dcterms:created xsi:type="dcterms:W3CDTF">2020-04-15T05:19:02Z</dcterms:created>
  <dcterms:modified xsi:type="dcterms:W3CDTF">2020-04-23T05:45:27Z</dcterms:modified>
  <cp:category>Презентация о России</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CID">
    <vt:lpwstr>1049</vt:lpwstr>
  </property>
  <property fmtid="{D5CDD505-2E9C-101B-9397-08002B2CF9AE}" pid="3" name="_TemplateID">
    <vt:lpwstr>TC101659601049</vt:lpwstr>
  </property>
  <property fmtid="{D5CDD505-2E9C-101B-9397-08002B2CF9AE}" pid="4" name="ContentTypeId">
    <vt:lpwstr>0x010100BB2780C3CC07BD4BAA623FF9571645580400D1570604EA743043A2641365C0E91715</vt:lpwstr>
  </property>
</Properties>
</file>